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1"/>
  </p:notesMasterIdLst>
  <p:handoutMasterIdLst>
    <p:handoutMasterId r:id="rId62"/>
  </p:handoutMasterIdLst>
  <p:sldIdLst>
    <p:sldId id="420" r:id="rId2"/>
    <p:sldId id="515" r:id="rId3"/>
    <p:sldId id="597" r:id="rId4"/>
    <p:sldId id="693" r:id="rId5"/>
    <p:sldId id="694" r:id="rId6"/>
    <p:sldId id="697" r:id="rId7"/>
    <p:sldId id="695" r:id="rId8"/>
    <p:sldId id="696" r:id="rId9"/>
    <p:sldId id="692" r:id="rId10"/>
    <p:sldId id="698" r:id="rId11"/>
    <p:sldId id="625" r:id="rId12"/>
    <p:sldId id="639" r:id="rId13"/>
    <p:sldId id="640" r:id="rId14"/>
    <p:sldId id="642" r:id="rId15"/>
    <p:sldId id="641" r:id="rId16"/>
    <p:sldId id="636" r:id="rId17"/>
    <p:sldId id="637" r:id="rId18"/>
    <p:sldId id="638" r:id="rId19"/>
    <p:sldId id="571" r:id="rId20"/>
    <p:sldId id="626" r:id="rId21"/>
    <p:sldId id="629" r:id="rId22"/>
    <p:sldId id="631" r:id="rId23"/>
    <p:sldId id="701" r:id="rId24"/>
    <p:sldId id="681" r:id="rId25"/>
    <p:sldId id="627" r:id="rId26"/>
    <p:sldId id="628" r:id="rId27"/>
    <p:sldId id="643" r:id="rId28"/>
    <p:sldId id="644" r:id="rId29"/>
    <p:sldId id="685" r:id="rId30"/>
    <p:sldId id="645" r:id="rId31"/>
    <p:sldId id="646" r:id="rId32"/>
    <p:sldId id="648" r:id="rId33"/>
    <p:sldId id="650" r:id="rId34"/>
    <p:sldId id="651" r:id="rId35"/>
    <p:sldId id="700" r:id="rId36"/>
    <p:sldId id="655" r:id="rId37"/>
    <p:sldId id="699" r:id="rId38"/>
    <p:sldId id="620" r:id="rId39"/>
    <p:sldId id="656" r:id="rId40"/>
    <p:sldId id="678" r:id="rId41"/>
    <p:sldId id="658" r:id="rId42"/>
    <p:sldId id="690" r:id="rId43"/>
    <p:sldId id="622" r:id="rId44"/>
    <p:sldId id="660" r:id="rId45"/>
    <p:sldId id="661" r:id="rId46"/>
    <p:sldId id="691" r:id="rId47"/>
    <p:sldId id="669" r:id="rId48"/>
    <p:sldId id="663" r:id="rId49"/>
    <p:sldId id="623" r:id="rId50"/>
    <p:sldId id="665" r:id="rId51"/>
    <p:sldId id="668" r:id="rId52"/>
    <p:sldId id="682" r:id="rId53"/>
    <p:sldId id="673" r:id="rId54"/>
    <p:sldId id="624" r:id="rId55"/>
    <p:sldId id="604" r:id="rId56"/>
    <p:sldId id="683" r:id="rId57"/>
    <p:sldId id="680" r:id="rId58"/>
    <p:sldId id="684" r:id="rId59"/>
    <p:sldId id="344" r:id="rId60"/>
  </p:sldIdLst>
  <p:sldSz cx="9144000" cy="6858000" type="screen4x3"/>
  <p:notesSz cx="6950075" cy="9236075"/>
  <p:defaultTextStyle>
    <a:defPPr>
      <a:defRPr lang="en-US"/>
    </a:defPPr>
    <a:lvl1pPr algn="ctr" rtl="0" fontAlgn="base">
      <a:spcBef>
        <a:spcPct val="0"/>
      </a:spcBef>
      <a:spcAft>
        <a:spcPct val="0"/>
      </a:spcAft>
      <a:defRPr sz="2400" kern="1200">
        <a:solidFill>
          <a:schemeClr val="tx1"/>
        </a:solidFill>
        <a:latin typeface="Webdings" pitchFamily="18" charset="2"/>
        <a:ea typeface="+mn-ea"/>
        <a:cs typeface="+mn-cs"/>
      </a:defRPr>
    </a:lvl1pPr>
    <a:lvl2pPr marL="457200" algn="ctr" rtl="0" fontAlgn="base">
      <a:spcBef>
        <a:spcPct val="0"/>
      </a:spcBef>
      <a:spcAft>
        <a:spcPct val="0"/>
      </a:spcAft>
      <a:defRPr sz="2400" kern="1200">
        <a:solidFill>
          <a:schemeClr val="tx1"/>
        </a:solidFill>
        <a:latin typeface="Webdings" pitchFamily="18" charset="2"/>
        <a:ea typeface="+mn-ea"/>
        <a:cs typeface="+mn-cs"/>
      </a:defRPr>
    </a:lvl2pPr>
    <a:lvl3pPr marL="914400" algn="ctr" rtl="0" fontAlgn="base">
      <a:spcBef>
        <a:spcPct val="0"/>
      </a:spcBef>
      <a:spcAft>
        <a:spcPct val="0"/>
      </a:spcAft>
      <a:defRPr sz="2400" kern="1200">
        <a:solidFill>
          <a:schemeClr val="tx1"/>
        </a:solidFill>
        <a:latin typeface="Webdings" pitchFamily="18" charset="2"/>
        <a:ea typeface="+mn-ea"/>
        <a:cs typeface="+mn-cs"/>
      </a:defRPr>
    </a:lvl3pPr>
    <a:lvl4pPr marL="1371600" algn="ctr" rtl="0" fontAlgn="base">
      <a:spcBef>
        <a:spcPct val="0"/>
      </a:spcBef>
      <a:spcAft>
        <a:spcPct val="0"/>
      </a:spcAft>
      <a:defRPr sz="2400" kern="1200">
        <a:solidFill>
          <a:schemeClr val="tx1"/>
        </a:solidFill>
        <a:latin typeface="Webdings" pitchFamily="18" charset="2"/>
        <a:ea typeface="+mn-ea"/>
        <a:cs typeface="+mn-cs"/>
      </a:defRPr>
    </a:lvl4pPr>
    <a:lvl5pPr marL="1828800" algn="ctr" rtl="0" fontAlgn="base">
      <a:spcBef>
        <a:spcPct val="0"/>
      </a:spcBef>
      <a:spcAft>
        <a:spcPct val="0"/>
      </a:spcAft>
      <a:defRPr sz="2400" kern="1200">
        <a:solidFill>
          <a:schemeClr val="tx1"/>
        </a:solidFill>
        <a:latin typeface="Webdings" pitchFamily="18" charset="2"/>
        <a:ea typeface="+mn-ea"/>
        <a:cs typeface="+mn-cs"/>
      </a:defRPr>
    </a:lvl5pPr>
    <a:lvl6pPr marL="2286000" algn="l" defTabSz="914400" rtl="0" eaLnBrk="1" latinLnBrk="0" hangingPunct="1">
      <a:defRPr sz="2400" kern="1200">
        <a:solidFill>
          <a:schemeClr val="tx1"/>
        </a:solidFill>
        <a:latin typeface="Webdings" pitchFamily="18" charset="2"/>
        <a:ea typeface="+mn-ea"/>
        <a:cs typeface="+mn-cs"/>
      </a:defRPr>
    </a:lvl6pPr>
    <a:lvl7pPr marL="2743200" algn="l" defTabSz="914400" rtl="0" eaLnBrk="1" latinLnBrk="0" hangingPunct="1">
      <a:defRPr sz="2400" kern="1200">
        <a:solidFill>
          <a:schemeClr val="tx1"/>
        </a:solidFill>
        <a:latin typeface="Webdings" pitchFamily="18" charset="2"/>
        <a:ea typeface="+mn-ea"/>
        <a:cs typeface="+mn-cs"/>
      </a:defRPr>
    </a:lvl7pPr>
    <a:lvl8pPr marL="3200400" algn="l" defTabSz="914400" rtl="0" eaLnBrk="1" latinLnBrk="0" hangingPunct="1">
      <a:defRPr sz="2400" kern="1200">
        <a:solidFill>
          <a:schemeClr val="tx1"/>
        </a:solidFill>
        <a:latin typeface="Webdings" pitchFamily="18" charset="2"/>
        <a:ea typeface="+mn-ea"/>
        <a:cs typeface="+mn-cs"/>
      </a:defRPr>
    </a:lvl8pPr>
    <a:lvl9pPr marL="3657600" algn="l" defTabSz="914400" rtl="0" eaLnBrk="1" latinLnBrk="0" hangingPunct="1">
      <a:defRPr sz="2400" kern="1200">
        <a:solidFill>
          <a:schemeClr val="tx1"/>
        </a:solidFill>
        <a:latin typeface="Webdings" pitchFamily="18" charset="2"/>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9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00"/>
    <a:srgbClr val="0000CC"/>
    <a:srgbClr val="FF3300"/>
    <a:srgbClr val="009999"/>
    <a:srgbClr val="0099CC"/>
    <a:srgbClr val="FF000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3" autoAdjust="0"/>
    <p:restoredTop sz="86385" autoAdjust="0"/>
  </p:normalViewPr>
  <p:slideViewPr>
    <p:cSldViewPr>
      <p:cViewPr varScale="1">
        <p:scale>
          <a:sx n="98" d="100"/>
          <a:sy n="98" d="100"/>
        </p:scale>
        <p:origin x="3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00"/>
    </p:cViewPr>
  </p:sorterViewPr>
  <p:notesViewPr>
    <p:cSldViewPr>
      <p:cViewPr varScale="1">
        <p:scale>
          <a:sx n="79" d="100"/>
          <a:sy n="79" d="100"/>
        </p:scale>
        <p:origin x="-1998" y="-84"/>
      </p:cViewPr>
      <p:guideLst>
        <p:guide orient="horz" pos="2909"/>
        <p:guide pos="219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0" y="1"/>
            <a:ext cx="3011804" cy="461332"/>
          </a:xfrm>
          <a:prstGeom prst="rect">
            <a:avLst/>
          </a:prstGeom>
          <a:noFill/>
          <a:ln w="9525">
            <a:noFill/>
            <a:miter lim="800000"/>
            <a:headEnd/>
            <a:tailEnd/>
          </a:ln>
          <a:effectLst/>
        </p:spPr>
        <p:txBody>
          <a:bodyPr vert="horz" wrap="square" lIns="91712" tIns="45857" rIns="91712" bIns="45857" numCol="1" anchor="t" anchorCtr="0" compatLnSpc="1">
            <a:prstTxWarp prst="textNoShape">
              <a:avLst/>
            </a:prstTxWarp>
          </a:bodyPr>
          <a:lstStyle>
            <a:lvl1pPr algn="l" defTabSz="916459" eaLnBrk="0" hangingPunct="0">
              <a:defRPr sz="1300">
                <a:latin typeface="Times" pitchFamily="18" charset="0"/>
              </a:defRPr>
            </a:lvl1pPr>
          </a:lstStyle>
          <a:p>
            <a:pPr>
              <a:defRPr/>
            </a:pPr>
            <a:endParaRPr lang="en-US"/>
          </a:p>
        </p:txBody>
      </p:sp>
      <p:sp>
        <p:nvSpPr>
          <p:cNvPr id="214019" name="Rectangle 3"/>
          <p:cNvSpPr>
            <a:spLocks noGrp="1" noChangeArrowheads="1"/>
          </p:cNvSpPr>
          <p:nvPr>
            <p:ph type="dt" sz="quarter" idx="1"/>
          </p:nvPr>
        </p:nvSpPr>
        <p:spPr bwMode="auto">
          <a:xfrm>
            <a:off x="3936702" y="1"/>
            <a:ext cx="3011804" cy="461332"/>
          </a:xfrm>
          <a:prstGeom prst="rect">
            <a:avLst/>
          </a:prstGeom>
          <a:noFill/>
          <a:ln w="9525">
            <a:noFill/>
            <a:miter lim="800000"/>
            <a:headEnd/>
            <a:tailEnd/>
          </a:ln>
          <a:effectLst/>
        </p:spPr>
        <p:txBody>
          <a:bodyPr vert="horz" wrap="square" lIns="91712" tIns="45857" rIns="91712" bIns="45857" numCol="1" anchor="t" anchorCtr="0" compatLnSpc="1">
            <a:prstTxWarp prst="textNoShape">
              <a:avLst/>
            </a:prstTxWarp>
          </a:bodyPr>
          <a:lstStyle>
            <a:lvl1pPr algn="r" defTabSz="916459" eaLnBrk="0" hangingPunct="0">
              <a:defRPr sz="1300">
                <a:latin typeface="Times" pitchFamily="18" charset="0"/>
              </a:defRPr>
            </a:lvl1pPr>
          </a:lstStyle>
          <a:p>
            <a:pPr>
              <a:defRPr/>
            </a:pPr>
            <a:endParaRPr lang="en-US"/>
          </a:p>
        </p:txBody>
      </p:sp>
      <p:sp>
        <p:nvSpPr>
          <p:cNvPr id="214020" name="Rectangle 4"/>
          <p:cNvSpPr>
            <a:spLocks noGrp="1" noChangeArrowheads="1"/>
          </p:cNvSpPr>
          <p:nvPr>
            <p:ph type="ftr" sz="quarter" idx="2"/>
          </p:nvPr>
        </p:nvSpPr>
        <p:spPr bwMode="auto">
          <a:xfrm>
            <a:off x="0" y="8773171"/>
            <a:ext cx="3011804" cy="461332"/>
          </a:xfrm>
          <a:prstGeom prst="rect">
            <a:avLst/>
          </a:prstGeom>
          <a:noFill/>
          <a:ln w="9525">
            <a:noFill/>
            <a:miter lim="800000"/>
            <a:headEnd/>
            <a:tailEnd/>
          </a:ln>
          <a:effectLst/>
        </p:spPr>
        <p:txBody>
          <a:bodyPr vert="horz" wrap="square" lIns="91712" tIns="45857" rIns="91712" bIns="45857" numCol="1" anchor="b" anchorCtr="0" compatLnSpc="1">
            <a:prstTxWarp prst="textNoShape">
              <a:avLst/>
            </a:prstTxWarp>
          </a:bodyPr>
          <a:lstStyle>
            <a:lvl1pPr algn="l" defTabSz="916459" eaLnBrk="0" hangingPunct="0">
              <a:defRPr sz="1300">
                <a:latin typeface="Times" pitchFamily="18" charset="0"/>
              </a:defRPr>
            </a:lvl1pPr>
          </a:lstStyle>
          <a:p>
            <a:pPr>
              <a:defRPr/>
            </a:pPr>
            <a:endParaRPr lang="en-US"/>
          </a:p>
        </p:txBody>
      </p:sp>
      <p:sp>
        <p:nvSpPr>
          <p:cNvPr id="214021" name="Rectangle 5"/>
          <p:cNvSpPr>
            <a:spLocks noGrp="1" noChangeArrowheads="1"/>
          </p:cNvSpPr>
          <p:nvPr>
            <p:ph type="sldNum" sz="quarter" idx="3"/>
          </p:nvPr>
        </p:nvSpPr>
        <p:spPr bwMode="auto">
          <a:xfrm>
            <a:off x="3936702" y="8773171"/>
            <a:ext cx="3011804" cy="461332"/>
          </a:xfrm>
          <a:prstGeom prst="rect">
            <a:avLst/>
          </a:prstGeom>
          <a:noFill/>
          <a:ln w="9525">
            <a:noFill/>
            <a:miter lim="800000"/>
            <a:headEnd/>
            <a:tailEnd/>
          </a:ln>
          <a:effectLst/>
        </p:spPr>
        <p:txBody>
          <a:bodyPr vert="horz" wrap="square" lIns="91712" tIns="45857" rIns="91712" bIns="45857" numCol="1" anchor="b" anchorCtr="0" compatLnSpc="1">
            <a:prstTxWarp prst="textNoShape">
              <a:avLst/>
            </a:prstTxWarp>
          </a:bodyPr>
          <a:lstStyle>
            <a:lvl1pPr algn="r" defTabSz="916459" eaLnBrk="0" hangingPunct="0">
              <a:defRPr sz="1300">
                <a:latin typeface="Times" pitchFamily="18" charset="0"/>
              </a:defRPr>
            </a:lvl1pPr>
          </a:lstStyle>
          <a:p>
            <a:pPr>
              <a:defRPr/>
            </a:pPr>
            <a:fld id="{3E3B36EC-AE31-400C-BF22-D7487C59D6C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3011804" cy="461332"/>
          </a:xfrm>
          <a:prstGeom prst="rect">
            <a:avLst/>
          </a:prstGeom>
          <a:noFill/>
          <a:ln w="9525">
            <a:noFill/>
            <a:miter lim="800000"/>
            <a:headEnd/>
            <a:tailEnd/>
          </a:ln>
          <a:effectLst/>
        </p:spPr>
        <p:txBody>
          <a:bodyPr vert="horz" wrap="square" lIns="91712" tIns="45857" rIns="91712" bIns="45857" numCol="1" anchor="t" anchorCtr="0" compatLnSpc="1">
            <a:prstTxWarp prst="textNoShape">
              <a:avLst/>
            </a:prstTxWarp>
          </a:bodyPr>
          <a:lstStyle>
            <a:lvl1pPr algn="l" defTabSz="916459" eaLnBrk="0" hangingPunct="0">
              <a:defRPr sz="1300">
                <a:latin typeface="Times" pitchFamily="18" charset="0"/>
              </a:defRPr>
            </a:lvl1pPr>
          </a:lstStyle>
          <a:p>
            <a:pPr>
              <a:defRPr/>
            </a:pPr>
            <a:endParaRPr lang="en-US"/>
          </a:p>
        </p:txBody>
      </p:sp>
      <p:sp>
        <p:nvSpPr>
          <p:cNvPr id="9219" name="Rectangle 3"/>
          <p:cNvSpPr>
            <a:spLocks noGrp="1" noChangeArrowheads="1"/>
          </p:cNvSpPr>
          <p:nvPr>
            <p:ph type="dt" idx="1"/>
          </p:nvPr>
        </p:nvSpPr>
        <p:spPr bwMode="auto">
          <a:xfrm>
            <a:off x="3936702" y="1"/>
            <a:ext cx="3011804" cy="461332"/>
          </a:xfrm>
          <a:prstGeom prst="rect">
            <a:avLst/>
          </a:prstGeom>
          <a:noFill/>
          <a:ln w="9525">
            <a:noFill/>
            <a:miter lim="800000"/>
            <a:headEnd/>
            <a:tailEnd/>
          </a:ln>
          <a:effectLst/>
        </p:spPr>
        <p:txBody>
          <a:bodyPr vert="horz" wrap="square" lIns="91712" tIns="45857" rIns="91712" bIns="45857" numCol="1" anchor="t" anchorCtr="0" compatLnSpc="1">
            <a:prstTxWarp prst="textNoShape">
              <a:avLst/>
            </a:prstTxWarp>
          </a:bodyPr>
          <a:lstStyle>
            <a:lvl1pPr algn="r" defTabSz="916459" eaLnBrk="0" hangingPunct="0">
              <a:defRPr sz="1300">
                <a:latin typeface="Times" pitchFamily="18" charset="0"/>
              </a:defRPr>
            </a:lvl1pPr>
          </a:lstStyle>
          <a:p>
            <a:pPr>
              <a:defRPr/>
            </a:pPr>
            <a:endParaRPr lang="en-US"/>
          </a:p>
        </p:txBody>
      </p:sp>
      <p:sp>
        <p:nvSpPr>
          <p:cNvPr id="83972" name="Rectangle 4"/>
          <p:cNvSpPr>
            <a:spLocks noGrp="1" noRot="1" noChangeAspect="1" noChangeArrowheads="1" noTextEdit="1"/>
          </p:cNvSpPr>
          <p:nvPr>
            <p:ph type="sldImg" idx="2"/>
          </p:nvPr>
        </p:nvSpPr>
        <p:spPr bwMode="auto">
          <a:xfrm>
            <a:off x="1168400" y="692150"/>
            <a:ext cx="4614863" cy="3462338"/>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95637" y="4388160"/>
            <a:ext cx="5558804" cy="4155131"/>
          </a:xfrm>
          <a:prstGeom prst="rect">
            <a:avLst/>
          </a:prstGeom>
          <a:noFill/>
          <a:ln w="9525">
            <a:noFill/>
            <a:miter lim="800000"/>
            <a:headEnd/>
            <a:tailEnd/>
          </a:ln>
          <a:effectLst/>
        </p:spPr>
        <p:txBody>
          <a:bodyPr vert="horz" wrap="square" lIns="91712" tIns="45857" rIns="91712" bIns="4585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773171"/>
            <a:ext cx="3011804" cy="461332"/>
          </a:xfrm>
          <a:prstGeom prst="rect">
            <a:avLst/>
          </a:prstGeom>
          <a:noFill/>
          <a:ln w="9525">
            <a:noFill/>
            <a:miter lim="800000"/>
            <a:headEnd/>
            <a:tailEnd/>
          </a:ln>
          <a:effectLst/>
        </p:spPr>
        <p:txBody>
          <a:bodyPr vert="horz" wrap="square" lIns="91712" tIns="45857" rIns="91712" bIns="45857" numCol="1" anchor="b" anchorCtr="0" compatLnSpc="1">
            <a:prstTxWarp prst="textNoShape">
              <a:avLst/>
            </a:prstTxWarp>
          </a:bodyPr>
          <a:lstStyle>
            <a:lvl1pPr algn="l" defTabSz="916459" eaLnBrk="0" hangingPunct="0">
              <a:defRPr sz="1300">
                <a:latin typeface="Times" pitchFamily="18" charset="0"/>
              </a:defRPr>
            </a:lvl1pPr>
          </a:lstStyle>
          <a:p>
            <a:pPr>
              <a:defRPr/>
            </a:pPr>
            <a:endParaRPr lang="en-US"/>
          </a:p>
        </p:txBody>
      </p:sp>
      <p:sp>
        <p:nvSpPr>
          <p:cNvPr id="9223" name="Rectangle 7"/>
          <p:cNvSpPr>
            <a:spLocks noGrp="1" noChangeArrowheads="1"/>
          </p:cNvSpPr>
          <p:nvPr>
            <p:ph type="sldNum" sz="quarter" idx="5"/>
          </p:nvPr>
        </p:nvSpPr>
        <p:spPr bwMode="auto">
          <a:xfrm>
            <a:off x="3936702" y="8773171"/>
            <a:ext cx="3011804" cy="461332"/>
          </a:xfrm>
          <a:prstGeom prst="rect">
            <a:avLst/>
          </a:prstGeom>
          <a:noFill/>
          <a:ln w="9525">
            <a:noFill/>
            <a:miter lim="800000"/>
            <a:headEnd/>
            <a:tailEnd/>
          </a:ln>
          <a:effectLst/>
        </p:spPr>
        <p:txBody>
          <a:bodyPr vert="horz" wrap="square" lIns="91712" tIns="45857" rIns="91712" bIns="45857" numCol="1" anchor="b" anchorCtr="0" compatLnSpc="1">
            <a:prstTxWarp prst="textNoShape">
              <a:avLst/>
            </a:prstTxWarp>
          </a:bodyPr>
          <a:lstStyle>
            <a:lvl1pPr algn="r" defTabSz="916459" eaLnBrk="0" hangingPunct="0">
              <a:defRPr sz="1300">
                <a:latin typeface="Times" pitchFamily="18" charset="0"/>
              </a:defRPr>
            </a:lvl1pPr>
          </a:lstStyle>
          <a:p>
            <a:pPr>
              <a:defRPr/>
            </a:pPr>
            <a:fld id="{638E3581-6044-4542-A0A5-0C1E0D65F55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1323975" y="715963"/>
            <a:ext cx="4768850" cy="3576637"/>
          </a:xfrm>
          <a:ln/>
        </p:spPr>
      </p:sp>
      <p:sp>
        <p:nvSpPr>
          <p:cNvPr id="84995" name="Notes Placeholder 2"/>
          <p:cNvSpPr>
            <a:spLocks noGrp="1"/>
          </p:cNvSpPr>
          <p:nvPr>
            <p:ph type="body" idx="1"/>
          </p:nvPr>
        </p:nvSpPr>
        <p:spPr>
          <a:noFill/>
          <a:ln/>
        </p:spPr>
        <p:txBody>
          <a:bodyPr lIns="90849" tIns="45424" rIns="90849" bIns="45424"/>
          <a:lstStyle/>
          <a:p>
            <a:endParaRPr lang="en-US" altLang="en-US" dirty="0">
              <a:latin typeface="Arial" charset="0"/>
            </a:endParaRPr>
          </a:p>
        </p:txBody>
      </p:sp>
      <p:sp>
        <p:nvSpPr>
          <p:cNvPr id="84996" name="Slide Number Placeholder 3"/>
          <p:cNvSpPr>
            <a:spLocks noGrp="1"/>
          </p:cNvSpPr>
          <p:nvPr>
            <p:ph type="sldNum" sz="quarter" idx="5"/>
          </p:nvPr>
        </p:nvSpPr>
        <p:spPr>
          <a:xfrm>
            <a:off x="4198939" y="9058158"/>
            <a:ext cx="3212801" cy="478651"/>
          </a:xfrm>
          <a:noFill/>
        </p:spPr>
        <p:txBody>
          <a:bodyPr lIns="90849" tIns="45424" rIns="90849" bIns="45424"/>
          <a:lstStyle/>
          <a:p>
            <a:pPr defTabSz="914141"/>
            <a:fld id="{73D77265-B047-4FFC-858E-E512B7341A00}" type="slidenum">
              <a:rPr lang="en-US" altLang="en-US" sz="1400" smtClean="0">
                <a:solidFill>
                  <a:srgbClr val="000000"/>
                </a:solidFill>
                <a:sym typeface="Verdana" pitchFamily="34" charset="0"/>
              </a:rPr>
              <a:pPr defTabSz="914141"/>
              <a:t>1</a:t>
            </a:fld>
            <a:endParaRPr lang="en-US" altLang="en-US" sz="1400" dirty="0">
              <a:solidFill>
                <a:srgbClr val="000000"/>
              </a:solidFill>
              <a:sym typeface="Verdan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10</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323975" y="715963"/>
            <a:ext cx="4768850" cy="3576637"/>
          </a:xfrm>
          <a:ln/>
        </p:spPr>
      </p:sp>
      <p:sp>
        <p:nvSpPr>
          <p:cNvPr id="87043" name="Notes Placeholder 2"/>
          <p:cNvSpPr>
            <a:spLocks noGrp="1"/>
          </p:cNvSpPr>
          <p:nvPr>
            <p:ph type="body" idx="1"/>
          </p:nvPr>
        </p:nvSpPr>
        <p:spPr>
          <a:noFill/>
          <a:ln/>
        </p:spPr>
        <p:txBody>
          <a:bodyPr lIns="90849" tIns="45424" rIns="90849" bIns="45424"/>
          <a:lstStyle/>
          <a:p>
            <a:endParaRPr lang="en-US" altLang="en-US">
              <a:latin typeface="Arial" charset="0"/>
            </a:endParaRPr>
          </a:p>
        </p:txBody>
      </p:sp>
      <p:sp>
        <p:nvSpPr>
          <p:cNvPr id="87044" name="Slide Number Placeholder 3"/>
          <p:cNvSpPr>
            <a:spLocks noGrp="1"/>
          </p:cNvSpPr>
          <p:nvPr>
            <p:ph type="sldNum" sz="quarter" idx="5"/>
          </p:nvPr>
        </p:nvSpPr>
        <p:spPr>
          <a:xfrm>
            <a:off x="4198939" y="9058158"/>
            <a:ext cx="3212801" cy="478651"/>
          </a:xfrm>
          <a:noFill/>
        </p:spPr>
        <p:txBody>
          <a:bodyPr lIns="90849" tIns="45424" rIns="90849" bIns="45424"/>
          <a:lstStyle/>
          <a:p>
            <a:pPr defTabSz="914141"/>
            <a:fld id="{7582C941-6545-44EA-B723-D832344ADA82}" type="slidenum">
              <a:rPr lang="en-US" altLang="en-US" sz="1400" smtClean="0">
                <a:solidFill>
                  <a:srgbClr val="000000"/>
                </a:solidFill>
                <a:sym typeface="Verdana" pitchFamily="34" charset="0"/>
              </a:rPr>
              <a:pPr defTabSz="914141"/>
              <a:t>11</a:t>
            </a:fld>
            <a:endParaRPr lang="en-US" altLang="en-US" sz="1400" dirty="0">
              <a:solidFill>
                <a:srgbClr val="000000"/>
              </a:solidFill>
              <a:sym typeface="Verdan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12</a:t>
            </a:fld>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13</a:t>
            </a:fld>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14</a:t>
            </a:fld>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15</a:t>
            </a:fld>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323975" y="715963"/>
            <a:ext cx="4768850" cy="3576637"/>
          </a:xfrm>
          <a:ln/>
        </p:spPr>
      </p:sp>
      <p:sp>
        <p:nvSpPr>
          <p:cNvPr id="87043" name="Notes Placeholder 2"/>
          <p:cNvSpPr>
            <a:spLocks noGrp="1"/>
          </p:cNvSpPr>
          <p:nvPr>
            <p:ph type="body" idx="1"/>
          </p:nvPr>
        </p:nvSpPr>
        <p:spPr>
          <a:noFill/>
          <a:ln/>
        </p:spPr>
        <p:txBody>
          <a:bodyPr lIns="90849" tIns="45424" rIns="90849" bIns="45424"/>
          <a:lstStyle/>
          <a:p>
            <a:endParaRPr lang="en-US" altLang="en-US">
              <a:latin typeface="Arial" charset="0"/>
            </a:endParaRPr>
          </a:p>
        </p:txBody>
      </p:sp>
      <p:sp>
        <p:nvSpPr>
          <p:cNvPr id="87044" name="Slide Number Placeholder 3"/>
          <p:cNvSpPr>
            <a:spLocks noGrp="1"/>
          </p:cNvSpPr>
          <p:nvPr>
            <p:ph type="sldNum" sz="quarter" idx="5"/>
          </p:nvPr>
        </p:nvSpPr>
        <p:spPr>
          <a:xfrm>
            <a:off x="4198939" y="9058158"/>
            <a:ext cx="3212801" cy="478651"/>
          </a:xfrm>
          <a:noFill/>
        </p:spPr>
        <p:txBody>
          <a:bodyPr lIns="90849" tIns="45424" rIns="90849" bIns="45424"/>
          <a:lstStyle/>
          <a:p>
            <a:pPr defTabSz="914141"/>
            <a:fld id="{7582C941-6545-44EA-B723-D832344ADA82}" type="slidenum">
              <a:rPr lang="en-US" altLang="en-US" sz="1400" smtClean="0">
                <a:solidFill>
                  <a:srgbClr val="000000"/>
                </a:solidFill>
                <a:sym typeface="Verdana" pitchFamily="34" charset="0"/>
              </a:rPr>
              <a:pPr defTabSz="914141"/>
              <a:t>16</a:t>
            </a:fld>
            <a:endParaRPr lang="en-US" altLang="en-US" sz="1400" dirty="0">
              <a:solidFill>
                <a:srgbClr val="000000"/>
              </a:solidFill>
              <a:sym typeface="Verdana"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17</a:t>
            </a:fld>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18</a:t>
            </a:fld>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323975" y="715963"/>
            <a:ext cx="4768850" cy="3576637"/>
          </a:xfrm>
          <a:ln/>
        </p:spPr>
      </p:sp>
      <p:sp>
        <p:nvSpPr>
          <p:cNvPr id="87043" name="Notes Placeholder 2"/>
          <p:cNvSpPr>
            <a:spLocks noGrp="1"/>
          </p:cNvSpPr>
          <p:nvPr>
            <p:ph type="body" idx="1"/>
          </p:nvPr>
        </p:nvSpPr>
        <p:spPr>
          <a:noFill/>
          <a:ln/>
        </p:spPr>
        <p:txBody>
          <a:bodyPr lIns="90849" tIns="45424" rIns="90849" bIns="45424"/>
          <a:lstStyle/>
          <a:p>
            <a:endParaRPr lang="en-US" altLang="en-US">
              <a:latin typeface="Arial" charset="0"/>
            </a:endParaRPr>
          </a:p>
        </p:txBody>
      </p:sp>
      <p:sp>
        <p:nvSpPr>
          <p:cNvPr id="87044" name="Slide Number Placeholder 3"/>
          <p:cNvSpPr>
            <a:spLocks noGrp="1"/>
          </p:cNvSpPr>
          <p:nvPr>
            <p:ph type="sldNum" sz="quarter" idx="5"/>
          </p:nvPr>
        </p:nvSpPr>
        <p:spPr>
          <a:xfrm>
            <a:off x="4198939" y="9058158"/>
            <a:ext cx="3212801" cy="478651"/>
          </a:xfrm>
          <a:noFill/>
        </p:spPr>
        <p:txBody>
          <a:bodyPr lIns="90849" tIns="45424" rIns="90849" bIns="45424"/>
          <a:lstStyle/>
          <a:p>
            <a:pPr defTabSz="914141"/>
            <a:fld id="{7582C941-6545-44EA-B723-D832344ADA82}" type="slidenum">
              <a:rPr lang="en-US" altLang="en-US" sz="1400" smtClean="0">
                <a:solidFill>
                  <a:srgbClr val="000000"/>
                </a:solidFill>
                <a:sym typeface="Verdana" pitchFamily="34" charset="0"/>
              </a:rPr>
              <a:pPr defTabSz="914141"/>
              <a:t>19</a:t>
            </a:fld>
            <a:endParaRPr lang="en-US" altLang="en-US" sz="1400" dirty="0">
              <a:solidFill>
                <a:srgbClr val="000000"/>
              </a:solidFill>
              <a:sym typeface="Verdan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2</a:t>
            </a:fld>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323975" y="715963"/>
            <a:ext cx="4768850" cy="3576637"/>
          </a:xfrm>
          <a:ln/>
        </p:spPr>
      </p:sp>
      <p:sp>
        <p:nvSpPr>
          <p:cNvPr id="87043" name="Notes Placeholder 2"/>
          <p:cNvSpPr>
            <a:spLocks noGrp="1"/>
          </p:cNvSpPr>
          <p:nvPr>
            <p:ph type="body" idx="1"/>
          </p:nvPr>
        </p:nvSpPr>
        <p:spPr>
          <a:noFill/>
          <a:ln/>
        </p:spPr>
        <p:txBody>
          <a:bodyPr lIns="90849" tIns="45424" rIns="90849" bIns="45424"/>
          <a:lstStyle/>
          <a:p>
            <a:endParaRPr lang="en-US" altLang="en-US">
              <a:latin typeface="Arial" charset="0"/>
            </a:endParaRPr>
          </a:p>
        </p:txBody>
      </p:sp>
      <p:sp>
        <p:nvSpPr>
          <p:cNvPr id="87044" name="Slide Number Placeholder 3"/>
          <p:cNvSpPr>
            <a:spLocks noGrp="1"/>
          </p:cNvSpPr>
          <p:nvPr>
            <p:ph type="sldNum" sz="quarter" idx="5"/>
          </p:nvPr>
        </p:nvSpPr>
        <p:spPr>
          <a:xfrm>
            <a:off x="4198939" y="9058158"/>
            <a:ext cx="3212801" cy="478651"/>
          </a:xfrm>
          <a:noFill/>
        </p:spPr>
        <p:txBody>
          <a:bodyPr lIns="90849" tIns="45424" rIns="90849" bIns="45424"/>
          <a:lstStyle/>
          <a:p>
            <a:pPr defTabSz="914141"/>
            <a:fld id="{7582C941-6545-44EA-B723-D832344ADA82}" type="slidenum">
              <a:rPr lang="en-US" altLang="en-US" sz="1400" smtClean="0">
                <a:solidFill>
                  <a:srgbClr val="000000"/>
                </a:solidFill>
                <a:sym typeface="Verdana" pitchFamily="34" charset="0"/>
              </a:rPr>
              <a:pPr defTabSz="914141"/>
              <a:t>38</a:t>
            </a:fld>
            <a:endParaRPr lang="en-US" altLang="en-US" sz="1400" dirty="0">
              <a:solidFill>
                <a:srgbClr val="000000"/>
              </a:solidFill>
              <a:sym typeface="Verdana"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323975" y="715963"/>
            <a:ext cx="4768850" cy="3576637"/>
          </a:xfrm>
          <a:ln/>
        </p:spPr>
      </p:sp>
      <p:sp>
        <p:nvSpPr>
          <p:cNvPr id="87043" name="Notes Placeholder 2"/>
          <p:cNvSpPr>
            <a:spLocks noGrp="1"/>
          </p:cNvSpPr>
          <p:nvPr>
            <p:ph type="body" idx="1"/>
          </p:nvPr>
        </p:nvSpPr>
        <p:spPr>
          <a:noFill/>
          <a:ln/>
        </p:spPr>
        <p:txBody>
          <a:bodyPr lIns="90849" tIns="45424" rIns="90849" bIns="45424"/>
          <a:lstStyle/>
          <a:p>
            <a:endParaRPr lang="en-US" altLang="en-US">
              <a:latin typeface="Arial" charset="0"/>
            </a:endParaRPr>
          </a:p>
        </p:txBody>
      </p:sp>
      <p:sp>
        <p:nvSpPr>
          <p:cNvPr id="87044" name="Slide Number Placeholder 3"/>
          <p:cNvSpPr>
            <a:spLocks noGrp="1"/>
          </p:cNvSpPr>
          <p:nvPr>
            <p:ph type="sldNum" sz="quarter" idx="5"/>
          </p:nvPr>
        </p:nvSpPr>
        <p:spPr>
          <a:xfrm>
            <a:off x="4198939" y="9058158"/>
            <a:ext cx="3212801" cy="478651"/>
          </a:xfrm>
          <a:noFill/>
        </p:spPr>
        <p:txBody>
          <a:bodyPr lIns="90849" tIns="45424" rIns="90849" bIns="45424"/>
          <a:lstStyle/>
          <a:p>
            <a:pPr defTabSz="914141"/>
            <a:fld id="{7582C941-6545-44EA-B723-D832344ADA82}" type="slidenum">
              <a:rPr lang="en-US" altLang="en-US" sz="1400" smtClean="0">
                <a:solidFill>
                  <a:srgbClr val="000000"/>
                </a:solidFill>
                <a:sym typeface="Verdana" pitchFamily="34" charset="0"/>
              </a:rPr>
              <a:pPr defTabSz="914141"/>
              <a:t>43</a:t>
            </a:fld>
            <a:endParaRPr lang="en-US" altLang="en-US" sz="1400" dirty="0">
              <a:solidFill>
                <a:srgbClr val="000000"/>
              </a:solidFill>
              <a:sym typeface="Verdana"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323975" y="715963"/>
            <a:ext cx="4768850" cy="3576637"/>
          </a:xfrm>
          <a:ln/>
        </p:spPr>
      </p:sp>
      <p:sp>
        <p:nvSpPr>
          <p:cNvPr id="87043" name="Notes Placeholder 2"/>
          <p:cNvSpPr>
            <a:spLocks noGrp="1"/>
          </p:cNvSpPr>
          <p:nvPr>
            <p:ph type="body" idx="1"/>
          </p:nvPr>
        </p:nvSpPr>
        <p:spPr>
          <a:noFill/>
          <a:ln/>
        </p:spPr>
        <p:txBody>
          <a:bodyPr lIns="90849" tIns="45424" rIns="90849" bIns="45424"/>
          <a:lstStyle/>
          <a:p>
            <a:endParaRPr lang="en-US" altLang="en-US">
              <a:latin typeface="Arial" charset="0"/>
            </a:endParaRPr>
          </a:p>
        </p:txBody>
      </p:sp>
      <p:sp>
        <p:nvSpPr>
          <p:cNvPr id="87044" name="Slide Number Placeholder 3"/>
          <p:cNvSpPr>
            <a:spLocks noGrp="1"/>
          </p:cNvSpPr>
          <p:nvPr>
            <p:ph type="sldNum" sz="quarter" idx="5"/>
          </p:nvPr>
        </p:nvSpPr>
        <p:spPr>
          <a:xfrm>
            <a:off x="4198939" y="9058158"/>
            <a:ext cx="3212801" cy="478651"/>
          </a:xfrm>
          <a:noFill/>
        </p:spPr>
        <p:txBody>
          <a:bodyPr lIns="90849" tIns="45424" rIns="90849" bIns="45424"/>
          <a:lstStyle/>
          <a:p>
            <a:pPr defTabSz="914141"/>
            <a:fld id="{7582C941-6545-44EA-B723-D832344ADA82}" type="slidenum">
              <a:rPr lang="en-US" altLang="en-US" sz="1400" smtClean="0">
                <a:solidFill>
                  <a:srgbClr val="000000"/>
                </a:solidFill>
                <a:sym typeface="Verdana" pitchFamily="34" charset="0"/>
              </a:rPr>
              <a:pPr defTabSz="914141"/>
              <a:t>49</a:t>
            </a:fld>
            <a:endParaRPr lang="en-US" altLang="en-US" sz="1400" dirty="0">
              <a:solidFill>
                <a:srgbClr val="000000"/>
              </a:solidFill>
              <a:sym typeface="Verdana"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323975" y="715963"/>
            <a:ext cx="4768850" cy="3576637"/>
          </a:xfrm>
          <a:ln/>
        </p:spPr>
      </p:sp>
      <p:sp>
        <p:nvSpPr>
          <p:cNvPr id="87043" name="Notes Placeholder 2"/>
          <p:cNvSpPr>
            <a:spLocks noGrp="1"/>
          </p:cNvSpPr>
          <p:nvPr>
            <p:ph type="body" idx="1"/>
          </p:nvPr>
        </p:nvSpPr>
        <p:spPr>
          <a:noFill/>
          <a:ln/>
        </p:spPr>
        <p:txBody>
          <a:bodyPr lIns="90849" tIns="45424" rIns="90849" bIns="45424"/>
          <a:lstStyle/>
          <a:p>
            <a:endParaRPr lang="en-US" altLang="en-US">
              <a:latin typeface="Arial" charset="0"/>
            </a:endParaRPr>
          </a:p>
        </p:txBody>
      </p:sp>
      <p:sp>
        <p:nvSpPr>
          <p:cNvPr id="87044" name="Slide Number Placeholder 3"/>
          <p:cNvSpPr>
            <a:spLocks noGrp="1"/>
          </p:cNvSpPr>
          <p:nvPr>
            <p:ph type="sldNum" sz="quarter" idx="5"/>
          </p:nvPr>
        </p:nvSpPr>
        <p:spPr>
          <a:xfrm>
            <a:off x="4198939" y="9058158"/>
            <a:ext cx="3212801" cy="478651"/>
          </a:xfrm>
          <a:noFill/>
        </p:spPr>
        <p:txBody>
          <a:bodyPr lIns="90849" tIns="45424" rIns="90849" bIns="45424"/>
          <a:lstStyle/>
          <a:p>
            <a:pPr defTabSz="914141"/>
            <a:fld id="{7582C941-6545-44EA-B723-D832344ADA82}" type="slidenum">
              <a:rPr lang="en-US" altLang="en-US" sz="1400" smtClean="0">
                <a:solidFill>
                  <a:srgbClr val="000000"/>
                </a:solidFill>
                <a:sym typeface="Verdana" pitchFamily="34" charset="0"/>
              </a:rPr>
              <a:pPr defTabSz="914141"/>
              <a:t>54</a:t>
            </a:fld>
            <a:endParaRPr lang="en-US" altLang="en-US" sz="1400" dirty="0">
              <a:solidFill>
                <a:srgbClr val="000000"/>
              </a:solidFill>
              <a:sym typeface="Verdana"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323975" y="715963"/>
            <a:ext cx="4768850" cy="3576637"/>
          </a:xfrm>
          <a:ln/>
        </p:spPr>
      </p:sp>
      <p:sp>
        <p:nvSpPr>
          <p:cNvPr id="91139" name="Notes Placeholder 2"/>
          <p:cNvSpPr>
            <a:spLocks noGrp="1"/>
          </p:cNvSpPr>
          <p:nvPr>
            <p:ph type="body" idx="1"/>
          </p:nvPr>
        </p:nvSpPr>
        <p:spPr>
          <a:noFill/>
          <a:ln/>
        </p:spPr>
        <p:txBody>
          <a:bodyPr lIns="90849" tIns="45424" rIns="90849" bIns="45424"/>
          <a:lstStyle/>
          <a:p>
            <a:endParaRPr lang="en-US" altLang="en-US">
              <a:latin typeface="Arial" charset="0"/>
            </a:endParaRPr>
          </a:p>
        </p:txBody>
      </p:sp>
      <p:sp>
        <p:nvSpPr>
          <p:cNvPr id="91140" name="Slide Number Placeholder 3"/>
          <p:cNvSpPr>
            <a:spLocks noGrp="1"/>
          </p:cNvSpPr>
          <p:nvPr>
            <p:ph type="sldNum" sz="quarter" idx="5"/>
          </p:nvPr>
        </p:nvSpPr>
        <p:spPr>
          <a:xfrm>
            <a:off x="4198939" y="9058158"/>
            <a:ext cx="3212801" cy="478651"/>
          </a:xfrm>
          <a:noFill/>
        </p:spPr>
        <p:txBody>
          <a:bodyPr lIns="90849" tIns="45424" rIns="90849" bIns="45424"/>
          <a:lstStyle/>
          <a:p>
            <a:pPr defTabSz="914141"/>
            <a:fld id="{D3940894-F17F-4252-A47F-8C0619BBA513}" type="slidenum">
              <a:rPr lang="en-US" altLang="en-US" sz="1400" smtClean="0">
                <a:solidFill>
                  <a:srgbClr val="000000"/>
                </a:solidFill>
                <a:sym typeface="Verdana" pitchFamily="34" charset="0"/>
              </a:rPr>
              <a:pPr defTabSz="914141"/>
              <a:t>59</a:t>
            </a:fld>
            <a:endParaRPr lang="en-US" altLang="en-US" sz="1400" dirty="0">
              <a:solidFill>
                <a:srgbClr val="000000"/>
              </a:solidFill>
              <a:sym typeface="Verdan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323975" y="715963"/>
            <a:ext cx="4768850" cy="3576637"/>
          </a:xfrm>
          <a:ln/>
        </p:spPr>
      </p:sp>
      <p:sp>
        <p:nvSpPr>
          <p:cNvPr id="87043" name="Notes Placeholder 2"/>
          <p:cNvSpPr>
            <a:spLocks noGrp="1"/>
          </p:cNvSpPr>
          <p:nvPr>
            <p:ph type="body" idx="1"/>
          </p:nvPr>
        </p:nvSpPr>
        <p:spPr>
          <a:noFill/>
          <a:ln/>
        </p:spPr>
        <p:txBody>
          <a:bodyPr lIns="90849" tIns="45424" rIns="90849" bIns="45424"/>
          <a:lstStyle/>
          <a:p>
            <a:endParaRPr lang="en-US" altLang="en-US">
              <a:latin typeface="Arial" charset="0"/>
            </a:endParaRPr>
          </a:p>
        </p:txBody>
      </p:sp>
      <p:sp>
        <p:nvSpPr>
          <p:cNvPr id="87044" name="Slide Number Placeholder 3"/>
          <p:cNvSpPr>
            <a:spLocks noGrp="1"/>
          </p:cNvSpPr>
          <p:nvPr>
            <p:ph type="sldNum" sz="quarter" idx="5"/>
          </p:nvPr>
        </p:nvSpPr>
        <p:spPr>
          <a:xfrm>
            <a:off x="4198939" y="9058158"/>
            <a:ext cx="3212801" cy="478651"/>
          </a:xfrm>
          <a:noFill/>
        </p:spPr>
        <p:txBody>
          <a:bodyPr lIns="90849" tIns="45424" rIns="90849" bIns="45424"/>
          <a:lstStyle/>
          <a:p>
            <a:pPr defTabSz="914141"/>
            <a:fld id="{7582C941-6545-44EA-B723-D832344ADA82}" type="slidenum">
              <a:rPr lang="en-US" altLang="en-US" sz="1400" smtClean="0">
                <a:solidFill>
                  <a:srgbClr val="000000"/>
                </a:solidFill>
                <a:sym typeface="Verdana" pitchFamily="34" charset="0"/>
              </a:rPr>
              <a:pPr defTabSz="914141"/>
              <a:t>4</a:t>
            </a:fld>
            <a:endParaRPr lang="en-US" altLang="en-US" sz="1400" dirty="0">
              <a:solidFill>
                <a:srgbClr val="000000"/>
              </a:solidFill>
              <a:sym typeface="Verdan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5</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6</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7</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p:spPr>
        <p:txBody>
          <a:bodyPr/>
          <a:lstStyle/>
          <a:p>
            <a:pPr defTabSz="915702"/>
            <a:fld id="{C7F98237-B92D-4E86-86CA-69EA21C0ADC4}" type="slidenum">
              <a:rPr lang="en-US" altLang="en-US" smtClean="0"/>
              <a:pPr defTabSz="915702"/>
              <a:t>8</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323975" y="715963"/>
            <a:ext cx="4768850" cy="3576637"/>
          </a:xfrm>
          <a:ln/>
        </p:spPr>
      </p:sp>
      <p:sp>
        <p:nvSpPr>
          <p:cNvPr id="87043" name="Notes Placeholder 2"/>
          <p:cNvSpPr>
            <a:spLocks noGrp="1"/>
          </p:cNvSpPr>
          <p:nvPr>
            <p:ph type="body" idx="1"/>
          </p:nvPr>
        </p:nvSpPr>
        <p:spPr>
          <a:noFill/>
          <a:ln/>
        </p:spPr>
        <p:txBody>
          <a:bodyPr lIns="90849" tIns="45424" rIns="90849" bIns="45424"/>
          <a:lstStyle/>
          <a:p>
            <a:endParaRPr lang="en-US" altLang="en-US">
              <a:latin typeface="Arial" charset="0"/>
            </a:endParaRPr>
          </a:p>
        </p:txBody>
      </p:sp>
      <p:sp>
        <p:nvSpPr>
          <p:cNvPr id="87044" name="Slide Number Placeholder 3"/>
          <p:cNvSpPr>
            <a:spLocks noGrp="1"/>
          </p:cNvSpPr>
          <p:nvPr>
            <p:ph type="sldNum" sz="quarter" idx="5"/>
          </p:nvPr>
        </p:nvSpPr>
        <p:spPr>
          <a:xfrm>
            <a:off x="4198939" y="9058158"/>
            <a:ext cx="3212801" cy="478651"/>
          </a:xfrm>
          <a:noFill/>
        </p:spPr>
        <p:txBody>
          <a:bodyPr lIns="90849" tIns="45424" rIns="90849" bIns="45424"/>
          <a:lstStyle/>
          <a:p>
            <a:pPr defTabSz="914141"/>
            <a:fld id="{7582C941-6545-44EA-B723-D832344ADA82}" type="slidenum">
              <a:rPr lang="en-US" altLang="en-US" sz="1400" smtClean="0">
                <a:solidFill>
                  <a:srgbClr val="000000"/>
                </a:solidFill>
                <a:sym typeface="Verdana" pitchFamily="34" charset="0"/>
              </a:rPr>
              <a:pPr defTabSz="914141"/>
              <a:t>9</a:t>
            </a:fld>
            <a:endParaRPr lang="en-US" altLang="en-US" sz="1400" dirty="0">
              <a:solidFill>
                <a:srgbClr val="000000"/>
              </a:solidFill>
              <a:sym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114800" cy="6858000"/>
          </a:xfrm>
          <a:prstGeom prst="rect">
            <a:avLst/>
          </a:prstGeom>
          <a:solidFill>
            <a:srgbClr val="008000"/>
          </a:solidFill>
          <a:ln w="9525">
            <a:noFill/>
            <a:miter lim="800000"/>
            <a:headEnd/>
            <a:tailEnd/>
          </a:ln>
          <a:effectLst/>
        </p:spPr>
        <p:txBody>
          <a:bodyPr wrap="none" anchor="ctr"/>
          <a:lstStyle/>
          <a:p>
            <a:pPr>
              <a:defRPr/>
            </a:pPr>
            <a:endParaRPr kumimoji="1" lang="en-US">
              <a:latin typeface="Times New Roman" pitchFamily="18" charset="0"/>
            </a:endParaRPr>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defRPr/>
            </a:pPr>
            <a:endParaRPr kumimoji="1" lang="en-US">
              <a:latin typeface="Times New Roman" pitchFamily="18" charset="0"/>
            </a:endParaRPr>
          </a:p>
        </p:txBody>
      </p:sp>
      <p:graphicFrame>
        <p:nvGraphicFramePr>
          <p:cNvPr id="6" name="Object 14"/>
          <p:cNvGraphicFramePr>
            <a:graphicFrameLocks noChangeAspect="1"/>
          </p:cNvGraphicFramePr>
          <p:nvPr/>
        </p:nvGraphicFramePr>
        <p:xfrm>
          <a:off x="8229600" y="76200"/>
          <a:ext cx="838200" cy="838200"/>
        </p:xfrm>
        <a:graphic>
          <a:graphicData uri="http://schemas.openxmlformats.org/presentationml/2006/ole">
            <mc:AlternateContent xmlns:mc="http://schemas.openxmlformats.org/markup-compatibility/2006">
              <mc:Choice xmlns:v="urn:schemas-microsoft-com:vml" Requires="v">
                <p:oleObj spid="_x0000_s103428" r:id="rId3" imgW="9525" imgH="9525" progId="">
                  <p:embed/>
                </p:oleObj>
              </mc:Choice>
              <mc:Fallback>
                <p:oleObj r:id="rId3" imgW="9525" imgH="9525" progId="">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76200"/>
                        <a:ext cx="8382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16"/>
          <p:cNvSpPr>
            <a:spLocks noChangeArrowheads="1"/>
          </p:cNvSpPr>
          <p:nvPr userDrawn="1"/>
        </p:nvSpPr>
        <p:spPr bwMode="auto">
          <a:xfrm>
            <a:off x="3457575" y="3238500"/>
            <a:ext cx="9144000" cy="0"/>
          </a:xfrm>
          <a:prstGeom prst="rect">
            <a:avLst/>
          </a:prstGeom>
          <a:noFill/>
          <a:ln w="9525">
            <a:noFill/>
            <a:miter lim="800000"/>
            <a:headEnd/>
            <a:tailEnd/>
          </a:ln>
          <a:effectLst/>
        </p:spPr>
        <p:txBody>
          <a:bodyPr>
            <a:spAutoFit/>
          </a:bodyPr>
          <a:lstStyle/>
          <a:p>
            <a:pPr>
              <a:defRPr/>
            </a:pPr>
            <a:endParaRPr lang="en-US"/>
          </a:p>
        </p:txBody>
      </p:sp>
      <p:sp>
        <p:nvSpPr>
          <p:cNvPr id="301060" name="Rectangle 4"/>
          <p:cNvSpPr>
            <a:spLocks noGrp="1" noChangeArrowheads="1"/>
          </p:cNvSpPr>
          <p:nvPr>
            <p:ph type="subTitle" idx="1"/>
          </p:nvPr>
        </p:nvSpPr>
        <p:spPr>
          <a:xfrm>
            <a:off x="4673600" y="2927350"/>
            <a:ext cx="3657600" cy="1822450"/>
          </a:xfrm>
        </p:spPr>
        <p:txBody>
          <a:bodyPr anchor="b"/>
          <a:lstStyle>
            <a:lvl1pPr marL="0" indent="0">
              <a:buFontTx/>
              <a:buNone/>
              <a:defRPr>
                <a:solidFill>
                  <a:schemeClr val="tx2"/>
                </a:solidFill>
              </a:defRPr>
            </a:lvl1pPr>
          </a:lstStyle>
          <a:p>
            <a:r>
              <a:rPr lang="en-US" dirty="0"/>
              <a:t>Click to edit Master subtitle style</a:t>
            </a:r>
          </a:p>
        </p:txBody>
      </p:sp>
      <p:sp>
        <p:nvSpPr>
          <p:cNvPr id="30106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dirty="0"/>
              <a:t>Click to edit Master title style</a:t>
            </a:r>
          </a:p>
        </p:txBody>
      </p:sp>
      <p:sp>
        <p:nvSpPr>
          <p:cNvPr id="9" name="Date Placeholder 8"/>
          <p:cNvSpPr>
            <a:spLocks noGrp="1" noChangeArrowheads="1"/>
          </p:cNvSpPr>
          <p:nvPr>
            <p:ph type="dt" sz="quarter" idx="10"/>
          </p:nvPr>
        </p:nvSpPr>
        <p:spPr bwMode="auto">
          <a:xfrm>
            <a:off x="2667000" y="6553200"/>
            <a:ext cx="1905000" cy="304800"/>
          </a:xfrm>
          <a:prstGeom prst="rect">
            <a:avLst/>
          </a:prstGeom>
          <a:ln>
            <a:miter lim="800000"/>
            <a:headEnd/>
            <a:tailEnd/>
          </a:ln>
        </p:spPr>
        <p:txBody>
          <a:bodyPr vert="horz" wrap="square" lIns="91440" tIns="45720" rIns="91440" bIns="45720" numCol="1" anchor="b" anchorCtr="0" compatLnSpc="1">
            <a:prstTxWarp prst="textNoShape">
              <a:avLst/>
            </a:prstTxWarp>
            <a:spAutoFit/>
          </a:bodyPr>
          <a:lstStyle>
            <a:lvl1pPr algn="r">
              <a:defRPr sz="1400">
                <a:solidFill>
                  <a:schemeClr val="bg1"/>
                </a:solidFill>
                <a:latin typeface="+mn-lt"/>
              </a:defRPr>
            </a:lvl1pPr>
          </a:lstStyle>
          <a:p>
            <a:pPr>
              <a:defRPr/>
            </a:pPr>
            <a:endParaRPr lang="en-US"/>
          </a:p>
        </p:txBody>
      </p:sp>
      <p:sp>
        <p:nvSpPr>
          <p:cNvPr id="10" name="Footer Placeholder 9"/>
          <p:cNvSpPr>
            <a:spLocks noGrp="1" noChangeArrowheads="1"/>
          </p:cNvSpPr>
          <p:nvPr>
            <p:ph type="ftr" sz="quarter" idx="11"/>
          </p:nvPr>
        </p:nvSpPr>
        <p:spPr bwMode="auto">
          <a:xfrm>
            <a:off x="5195888" y="6553200"/>
            <a:ext cx="3279775" cy="304800"/>
          </a:xfrm>
          <a:prstGeom prst="rect">
            <a:avLst/>
          </a:prstGeom>
          <a:ln>
            <a:miter lim="800000"/>
            <a:headEnd/>
            <a:tailEnd/>
          </a:ln>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pPr>
              <a:defRPr/>
            </a:pPr>
            <a:endParaRPr lang="en-US"/>
          </a:p>
        </p:txBody>
      </p:sp>
      <p:sp>
        <p:nvSpPr>
          <p:cNvPr id="11" name="Rectangle 10"/>
          <p:cNvSpPr>
            <a:spLocks noGrp="1" noChangeArrowheads="1"/>
          </p:cNvSpPr>
          <p:nvPr>
            <p:ph type="sldNum" sz="quarter" idx="12"/>
          </p:nvPr>
        </p:nvSpPr>
        <p:spPr>
          <a:xfrm>
            <a:off x="9525" y="6359525"/>
            <a:ext cx="587375" cy="488950"/>
          </a:xfrm>
        </p:spPr>
        <p:txBody>
          <a:bodyPr anchorCtr="0"/>
          <a:lstStyle>
            <a:lvl1pPr>
              <a:defRPr/>
            </a:lvl1pPr>
          </a:lstStyle>
          <a:p>
            <a:pPr>
              <a:defRPr/>
            </a:pPr>
            <a:fld id="{4837A853-1D47-4046-AE00-170E1AEF9A94}"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6C847A70-7CD5-42BB-A50E-3B4603086651}"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B0B0AA20-03EB-4FF1-8808-06185DACF878}"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5867400" cy="838200"/>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nchor="ctr"/>
          <a:lstStyle>
            <a:lvl1pPr>
              <a:defRPr baseline="0">
                <a:solidFill>
                  <a:srgbClr val="000000"/>
                </a:solidFill>
              </a:defRPr>
            </a:lvl1pPr>
            <a:lvl2pPr>
              <a:defRPr sz="2800">
                <a:solidFill>
                  <a:srgbClr val="000000"/>
                </a:solidFill>
              </a:defRPr>
            </a:lvl2pPr>
            <a:lvl3pPr>
              <a:defRPr sz="2800">
                <a:solidFill>
                  <a:srgbClr val="000000"/>
                </a:solidFill>
              </a:defRPr>
            </a:lvl3pPr>
            <a:lvl4pPr>
              <a:defRPr sz="2800">
                <a:solidFill>
                  <a:srgbClr val="000000"/>
                </a:solidFill>
              </a:defRPr>
            </a:lvl4pPr>
            <a:lvl5pPr>
              <a:defRPr sz="28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0"/>
          <p:cNvSpPr>
            <a:spLocks noGrp="1" noChangeArrowheads="1"/>
          </p:cNvSpPr>
          <p:nvPr>
            <p:ph type="sldNum" sz="quarter" idx="10"/>
          </p:nvPr>
        </p:nvSpPr>
        <p:spPr>
          <a:ln/>
        </p:spPr>
        <p:txBody>
          <a:bodyPr/>
          <a:lstStyle>
            <a:lvl1pPr>
              <a:defRPr/>
            </a:lvl1pPr>
          </a:lstStyle>
          <a:p>
            <a:pPr>
              <a:defRPr/>
            </a:pPr>
            <a:fld id="{731F51BA-6603-4295-8283-7D12F8D2D592}"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2F7CE86A-9C23-4609-98A3-FA545C5787D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7969E240-CD51-440F-8D30-C0C8A32B7BBA}"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AC52AB0C-6AC5-430C-8FB9-4B09F19A75EA}"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EE83E91B-D0CE-4A13-876D-0E0297C95C1B}"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13DA376F-A4A8-4A01-AF11-E3D9C577A01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DF83C7ED-FAA5-4195-9CCB-73CE9E8B5BD2}"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C9E9FC2A-D166-4D2B-A8DF-BB1E1B9C40EE}"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3200400" cy="6858000"/>
            <a:chOff x="0" y="0"/>
            <a:chExt cx="2016" cy="4320"/>
          </a:xfrm>
        </p:grpSpPr>
        <p:sp>
          <p:nvSpPr>
            <p:cNvPr id="300035" name="Rectangle 3"/>
            <p:cNvSpPr>
              <a:spLocks noChangeArrowheads="1"/>
            </p:cNvSpPr>
            <p:nvPr/>
          </p:nvSpPr>
          <p:spPr bwMode="auto">
            <a:xfrm>
              <a:off x="0" y="0"/>
              <a:ext cx="480" cy="4320"/>
            </a:xfrm>
            <a:prstGeom prst="rect">
              <a:avLst/>
            </a:prstGeom>
            <a:solidFill>
              <a:srgbClr val="008000"/>
            </a:solidFill>
            <a:ln w="9525">
              <a:noFill/>
              <a:miter lim="800000"/>
              <a:headEnd/>
              <a:tailEnd/>
            </a:ln>
            <a:effectLst/>
          </p:spPr>
          <p:txBody>
            <a:bodyPr wrap="none" anchor="ctr"/>
            <a:lstStyle/>
            <a:p>
              <a:pPr>
                <a:defRPr/>
              </a:pPr>
              <a:endParaRPr lang="en-US"/>
            </a:p>
          </p:txBody>
        </p:sp>
        <p:sp>
          <p:nvSpPr>
            <p:cNvPr id="300036" name="Rectangle 4"/>
            <p:cNvSpPr>
              <a:spLocks noChangeArrowheads="1"/>
            </p:cNvSpPr>
            <p:nvPr/>
          </p:nvSpPr>
          <p:spPr bwMode="auto">
            <a:xfrm>
              <a:off x="432" y="0"/>
              <a:ext cx="1584" cy="672"/>
            </a:xfrm>
            <a:prstGeom prst="rect">
              <a:avLst/>
            </a:prstGeom>
            <a:solidFill>
              <a:srgbClr val="008000"/>
            </a:solidFill>
            <a:ln w="9525">
              <a:noFill/>
              <a:miter lim="800000"/>
              <a:headEnd/>
              <a:tailEnd/>
            </a:ln>
            <a:effectLst/>
          </p:spPr>
          <p:txBody>
            <a:bodyPr wrap="none" anchor="ctr"/>
            <a:lstStyle/>
            <a:p>
              <a:pPr>
                <a:defRPr/>
              </a:pPr>
              <a:endParaRPr lang="en-US"/>
            </a:p>
          </p:txBody>
        </p:sp>
      </p:grpSp>
      <p:sp>
        <p:nvSpPr>
          <p:cNvPr id="300037" name="AutoShape 5"/>
          <p:cNvSpPr>
            <a:spLocks noChangeArrowheads="1"/>
          </p:cNvSpPr>
          <p:nvPr userDrawn="1"/>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defRPr/>
            </a:pPr>
            <a:endParaRPr kumimoji="1" lang="en-US">
              <a:latin typeface="Times New Roman" pitchFamily="18" charset="0"/>
            </a:endParaRPr>
          </a:p>
        </p:txBody>
      </p:sp>
      <p:sp>
        <p:nvSpPr>
          <p:cNvPr id="300038" name="Rectangle 6"/>
          <p:cNvSpPr>
            <a:spLocks noGrp="1" noChangeArrowheads="1"/>
          </p:cNvSpPr>
          <p:nvPr>
            <p:ph type="title"/>
          </p:nvPr>
        </p:nvSpPr>
        <p:spPr bwMode="auto">
          <a:xfrm>
            <a:off x="990600" y="762000"/>
            <a:ext cx="7696200"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0039" name="Rectangle 7"/>
          <p:cNvSpPr>
            <a:spLocks noGrp="1" noChangeArrowheads="1"/>
          </p:cNvSpPr>
          <p:nvPr>
            <p:ph type="body" idx="1"/>
          </p:nvPr>
        </p:nvSpPr>
        <p:spPr bwMode="auto">
          <a:xfrm>
            <a:off x="914400" y="2362200"/>
            <a:ext cx="8001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0042"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lgn="l">
              <a:defRPr sz="2600" b="1">
                <a:solidFill>
                  <a:schemeClr val="bg1"/>
                </a:solidFill>
                <a:latin typeface="+mn-lt"/>
              </a:defRPr>
            </a:lvl1pPr>
          </a:lstStyle>
          <a:p>
            <a:pPr>
              <a:defRPr/>
            </a:pPr>
            <a:fld id="{19103345-F067-4740-8C13-3B2176792A0D}" type="slidenum">
              <a:rPr lang="en-US"/>
              <a:pPr>
                <a:defRPr/>
              </a:pPr>
              <a:t>‹#›</a:t>
            </a:fld>
            <a:endParaRPr lang="en-US"/>
          </a:p>
        </p:txBody>
      </p:sp>
      <p:grpSp>
        <p:nvGrpSpPr>
          <p:cNvPr id="3079" name="Group 11"/>
          <p:cNvGrpSpPr>
            <a:grpSpLocks/>
          </p:cNvGrpSpPr>
          <p:nvPr/>
        </p:nvGrpSpPr>
        <p:grpSpPr bwMode="auto">
          <a:xfrm>
            <a:off x="228600" y="1890713"/>
            <a:ext cx="7391400" cy="319087"/>
            <a:chOff x="144" y="1248"/>
            <a:chExt cx="4656" cy="201"/>
          </a:xfrm>
        </p:grpSpPr>
        <p:sp>
          <p:nvSpPr>
            <p:cNvPr id="300044"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pPr>
                <a:defRPr/>
              </a:pPr>
              <a:endParaRPr lang="en-US"/>
            </a:p>
          </p:txBody>
        </p:sp>
        <p:sp>
          <p:nvSpPr>
            <p:cNvPr id="300045"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152"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00038"/>
                                        </p:tgtEl>
                                        <p:attrNameLst>
                                          <p:attrName>style.visibility</p:attrName>
                                        </p:attrNameLst>
                                      </p:cBhvr>
                                      <p:to>
                                        <p:strVal val="visible"/>
                                      </p:to>
                                    </p:set>
                                    <p:animEffect transition="in" filter="blinds(horizontal)">
                                      <p:cBhvr>
                                        <p:cTn id="7" dur="500"/>
                                        <p:tgtEl>
                                          <p:spTgt spid="30003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00039">
                                            <p:txEl>
                                              <p:pRg st="0" end="0"/>
                                            </p:txEl>
                                          </p:spTgt>
                                        </p:tgtEl>
                                        <p:attrNameLst>
                                          <p:attrName>style.visibility</p:attrName>
                                        </p:attrNameLst>
                                      </p:cBhvr>
                                      <p:to>
                                        <p:strVal val="visible"/>
                                      </p:to>
                                    </p:set>
                                    <p:animEffect transition="in" filter="wipe(up)">
                                      <p:cBhvr>
                                        <p:cTn id="11" dur="500"/>
                                        <p:tgtEl>
                                          <p:spTgt spid="300039">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00039">
                                            <p:txEl>
                                              <p:pRg st="1" end="1"/>
                                            </p:txEl>
                                          </p:spTgt>
                                        </p:tgtEl>
                                        <p:attrNameLst>
                                          <p:attrName>style.visibility</p:attrName>
                                        </p:attrNameLst>
                                      </p:cBhvr>
                                      <p:to>
                                        <p:strVal val="visible"/>
                                      </p:to>
                                    </p:set>
                                    <p:animEffect transition="in" filter="wipe(up)">
                                      <p:cBhvr>
                                        <p:cTn id="15" dur="500"/>
                                        <p:tgtEl>
                                          <p:spTgt spid="300039">
                                            <p:txEl>
                                              <p:pRg st="1" end="1"/>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00039">
                                            <p:txEl>
                                              <p:pRg st="2" end="2"/>
                                            </p:txEl>
                                          </p:spTgt>
                                        </p:tgtEl>
                                        <p:attrNameLst>
                                          <p:attrName>style.visibility</p:attrName>
                                        </p:attrNameLst>
                                      </p:cBhvr>
                                      <p:to>
                                        <p:strVal val="visible"/>
                                      </p:to>
                                    </p:set>
                                    <p:animEffect transition="in" filter="wipe(up)">
                                      <p:cBhvr>
                                        <p:cTn id="19" dur="500"/>
                                        <p:tgtEl>
                                          <p:spTgt spid="300039">
                                            <p:txEl>
                                              <p:pRg st="2" end="2"/>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300039">
                                            <p:txEl>
                                              <p:pRg st="3" end="3"/>
                                            </p:txEl>
                                          </p:spTgt>
                                        </p:tgtEl>
                                        <p:attrNameLst>
                                          <p:attrName>style.visibility</p:attrName>
                                        </p:attrNameLst>
                                      </p:cBhvr>
                                      <p:to>
                                        <p:strVal val="visible"/>
                                      </p:to>
                                    </p:set>
                                    <p:animEffect transition="in" filter="wipe(up)">
                                      <p:cBhvr>
                                        <p:cTn id="22" dur="500"/>
                                        <p:tgtEl>
                                          <p:spTgt spid="300039">
                                            <p:txEl>
                                              <p:pRg st="3" end="3"/>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300039">
                                            <p:txEl>
                                              <p:pRg st="4" end="4"/>
                                            </p:txEl>
                                          </p:spTgt>
                                        </p:tgtEl>
                                        <p:attrNameLst>
                                          <p:attrName>style.visibility</p:attrName>
                                        </p:attrNameLst>
                                      </p:cBhvr>
                                      <p:to>
                                        <p:strVal val="visible"/>
                                      </p:to>
                                    </p:set>
                                    <p:animEffect transition="in" filter="wipe(up)">
                                      <p:cBhvr>
                                        <p:cTn id="25" dur="500"/>
                                        <p:tgtEl>
                                          <p:spTgt spid="3000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8" grpId="0" autoUpdateAnimBg="0"/>
      <p:bldP spid="300039" grpId="0" build="p" bldLvl="3" autoUpdateAnimBg="0" advAuto="0">
        <p:tmplLst>
          <p:tmpl lvl="1">
            <p:tnLst>
              <p:par>
                <p:cTn presetID="22" presetClass="entr" presetSubtype="1" fill="hold" nodeType="afterEffect">
                  <p:stCondLst>
                    <p:cond delay="0"/>
                  </p:stCondLst>
                  <p:childTnLst>
                    <p:set>
                      <p:cBhvr>
                        <p:cTn dur="1" fill="hold">
                          <p:stCondLst>
                            <p:cond delay="0"/>
                          </p:stCondLst>
                        </p:cTn>
                        <p:tgtEl>
                          <p:spTgt spid="300039"/>
                        </p:tgtEl>
                        <p:attrNameLst>
                          <p:attrName>style.visibility</p:attrName>
                        </p:attrNameLst>
                      </p:cBhvr>
                      <p:to>
                        <p:strVal val="visible"/>
                      </p:to>
                    </p:set>
                    <p:animEffect transition="in" filter="wipe(up)">
                      <p:cBhvr>
                        <p:cTn dur="500"/>
                        <p:tgtEl>
                          <p:spTgt spid="300039"/>
                        </p:tgtEl>
                      </p:cBhvr>
                    </p:animEffect>
                  </p:childTnLst>
                </p:cTn>
              </p:par>
            </p:tnLst>
          </p:tmpl>
          <p:tmpl lvl="2">
            <p:tnLst>
              <p:par>
                <p:cTn presetID="22" presetClass="entr" presetSubtype="1" fill="hold" nodeType="afterEffect">
                  <p:stCondLst>
                    <p:cond delay="0"/>
                  </p:stCondLst>
                  <p:childTnLst>
                    <p:set>
                      <p:cBhvr>
                        <p:cTn dur="1" fill="hold">
                          <p:stCondLst>
                            <p:cond delay="0"/>
                          </p:stCondLst>
                        </p:cTn>
                        <p:tgtEl>
                          <p:spTgt spid="300039"/>
                        </p:tgtEl>
                        <p:attrNameLst>
                          <p:attrName>style.visibility</p:attrName>
                        </p:attrNameLst>
                      </p:cBhvr>
                      <p:to>
                        <p:strVal val="visible"/>
                      </p:to>
                    </p:set>
                    <p:animEffect transition="in" filter="wipe(up)">
                      <p:cBhvr>
                        <p:cTn dur="500"/>
                        <p:tgtEl>
                          <p:spTgt spid="300039"/>
                        </p:tgtEl>
                      </p:cBhvr>
                    </p:animEffect>
                  </p:childTnLst>
                </p:cTn>
              </p:par>
            </p:tnLst>
          </p:tmpl>
          <p:tmpl lvl="3">
            <p:tnLst>
              <p:par>
                <p:cTn presetID="22" presetClass="entr" presetSubtype="1" fill="hold" nodeType="afterEffect">
                  <p:stCondLst>
                    <p:cond delay="0"/>
                  </p:stCondLst>
                  <p:childTnLst>
                    <p:set>
                      <p:cBhvr>
                        <p:cTn dur="1" fill="hold">
                          <p:stCondLst>
                            <p:cond delay="0"/>
                          </p:stCondLst>
                        </p:cTn>
                        <p:tgtEl>
                          <p:spTgt spid="300039"/>
                        </p:tgtEl>
                        <p:attrNameLst>
                          <p:attrName>style.visibility</p:attrName>
                        </p:attrNameLst>
                      </p:cBhvr>
                      <p:to>
                        <p:strVal val="visible"/>
                      </p:to>
                    </p:set>
                    <p:animEffect transition="in" filter="wipe(up)">
                      <p:cBhvr>
                        <p:cTn dur="500"/>
                        <p:tgtEl>
                          <p:spTgt spid="300039"/>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300039"/>
                        </p:tgtEl>
                        <p:attrNameLst>
                          <p:attrName>style.visibility</p:attrName>
                        </p:attrNameLst>
                      </p:cBhvr>
                      <p:to>
                        <p:strVal val="visible"/>
                      </p:to>
                    </p:set>
                    <p:animEffect transition="in" filter="wipe(up)">
                      <p:cBhvr>
                        <p:cTn dur="500"/>
                        <p:tgtEl>
                          <p:spTgt spid="300039"/>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300039"/>
                        </p:tgtEl>
                        <p:attrNameLst>
                          <p:attrName>style.visibility</p:attrName>
                        </p:attrNameLst>
                      </p:cBhvr>
                      <p:to>
                        <p:strVal val="visible"/>
                      </p:to>
                    </p:set>
                    <p:animEffect transition="in" filter="wipe(up)">
                      <p:cBhvr>
                        <p:cTn dur="500"/>
                        <p:tgtEl>
                          <p:spTgt spid="300039"/>
                        </p:tgtEl>
                      </p:cBhvr>
                    </p:animEffect>
                  </p:childTnLst>
                </p:cTn>
              </p:par>
            </p:tnLst>
          </p:tmpl>
        </p:tmplLst>
      </p:bldP>
    </p:bldLst>
  </p:timing>
  <p:hf hdr="0" ftr="0" dt="0"/>
  <p:txStyles>
    <p:titleStyle>
      <a:lvl1pPr algn="l" rtl="0" eaLnBrk="0" fontAlgn="base" hangingPunct="0">
        <a:lnSpc>
          <a:spcPct val="90000"/>
        </a:lnSpc>
        <a:spcBef>
          <a:spcPct val="0"/>
        </a:spcBef>
        <a:spcAft>
          <a:spcPct val="0"/>
        </a:spcAft>
        <a:defRPr sz="3600" b="1">
          <a:solidFill>
            <a:srgbClr val="0033CC"/>
          </a:solidFill>
          <a:latin typeface="+mj-lt"/>
          <a:ea typeface="+mj-ea"/>
          <a:cs typeface="+mj-cs"/>
        </a:defRPr>
      </a:lvl1pPr>
      <a:lvl2pPr algn="l" rtl="0" eaLnBrk="0" fontAlgn="base" hangingPunct="0">
        <a:lnSpc>
          <a:spcPct val="90000"/>
        </a:lnSpc>
        <a:spcBef>
          <a:spcPct val="0"/>
        </a:spcBef>
        <a:spcAft>
          <a:spcPct val="0"/>
        </a:spcAft>
        <a:defRPr sz="3600" b="1">
          <a:solidFill>
            <a:srgbClr val="0033CC"/>
          </a:solidFill>
          <a:latin typeface="Arial" pitchFamily="34" charset="0"/>
        </a:defRPr>
      </a:lvl2pPr>
      <a:lvl3pPr algn="l" rtl="0" eaLnBrk="0" fontAlgn="base" hangingPunct="0">
        <a:lnSpc>
          <a:spcPct val="90000"/>
        </a:lnSpc>
        <a:spcBef>
          <a:spcPct val="0"/>
        </a:spcBef>
        <a:spcAft>
          <a:spcPct val="0"/>
        </a:spcAft>
        <a:defRPr sz="3600" b="1">
          <a:solidFill>
            <a:srgbClr val="0033CC"/>
          </a:solidFill>
          <a:latin typeface="Arial" pitchFamily="34" charset="0"/>
        </a:defRPr>
      </a:lvl3pPr>
      <a:lvl4pPr algn="l" rtl="0" eaLnBrk="0" fontAlgn="base" hangingPunct="0">
        <a:lnSpc>
          <a:spcPct val="90000"/>
        </a:lnSpc>
        <a:spcBef>
          <a:spcPct val="0"/>
        </a:spcBef>
        <a:spcAft>
          <a:spcPct val="0"/>
        </a:spcAft>
        <a:defRPr sz="3600" b="1">
          <a:solidFill>
            <a:srgbClr val="0033CC"/>
          </a:solidFill>
          <a:latin typeface="Arial" pitchFamily="34" charset="0"/>
        </a:defRPr>
      </a:lvl4pPr>
      <a:lvl5pPr algn="l" rtl="0" eaLnBrk="0" fontAlgn="base" hangingPunct="0">
        <a:lnSpc>
          <a:spcPct val="90000"/>
        </a:lnSpc>
        <a:spcBef>
          <a:spcPct val="0"/>
        </a:spcBef>
        <a:spcAft>
          <a:spcPct val="0"/>
        </a:spcAft>
        <a:defRPr sz="3600" b="1">
          <a:solidFill>
            <a:srgbClr val="0033CC"/>
          </a:solidFill>
          <a:latin typeface="Arial" pitchFamily="34" charset="0"/>
        </a:defRPr>
      </a:lvl5pPr>
      <a:lvl6pPr marL="457200" algn="l" rtl="0" fontAlgn="base">
        <a:lnSpc>
          <a:spcPct val="90000"/>
        </a:lnSpc>
        <a:spcBef>
          <a:spcPct val="0"/>
        </a:spcBef>
        <a:spcAft>
          <a:spcPct val="0"/>
        </a:spcAft>
        <a:defRPr sz="3600" b="1">
          <a:solidFill>
            <a:srgbClr val="0033CC"/>
          </a:solidFill>
          <a:latin typeface="Arial" pitchFamily="34" charset="0"/>
        </a:defRPr>
      </a:lvl6pPr>
      <a:lvl7pPr marL="914400" algn="l" rtl="0" fontAlgn="base">
        <a:lnSpc>
          <a:spcPct val="90000"/>
        </a:lnSpc>
        <a:spcBef>
          <a:spcPct val="0"/>
        </a:spcBef>
        <a:spcAft>
          <a:spcPct val="0"/>
        </a:spcAft>
        <a:defRPr sz="3600" b="1">
          <a:solidFill>
            <a:srgbClr val="0033CC"/>
          </a:solidFill>
          <a:latin typeface="Arial" pitchFamily="34" charset="0"/>
        </a:defRPr>
      </a:lvl7pPr>
      <a:lvl8pPr marL="1371600" algn="l" rtl="0" fontAlgn="base">
        <a:lnSpc>
          <a:spcPct val="90000"/>
        </a:lnSpc>
        <a:spcBef>
          <a:spcPct val="0"/>
        </a:spcBef>
        <a:spcAft>
          <a:spcPct val="0"/>
        </a:spcAft>
        <a:defRPr sz="3600" b="1">
          <a:solidFill>
            <a:srgbClr val="0033CC"/>
          </a:solidFill>
          <a:latin typeface="Arial" pitchFamily="34" charset="0"/>
        </a:defRPr>
      </a:lvl8pPr>
      <a:lvl9pPr marL="1828800" algn="l" rtl="0" fontAlgn="base">
        <a:lnSpc>
          <a:spcPct val="90000"/>
        </a:lnSpc>
        <a:spcBef>
          <a:spcPct val="0"/>
        </a:spcBef>
        <a:spcAft>
          <a:spcPct val="0"/>
        </a:spcAft>
        <a:defRPr sz="3600" b="1">
          <a:solidFill>
            <a:srgbClr val="0033CC"/>
          </a:solidFill>
          <a:latin typeface="Arial" pitchFamily="34" charset="0"/>
        </a:defRPr>
      </a:lvl9pPr>
    </p:titleStyle>
    <p:bodyStyle>
      <a:lvl1pPr marL="342900" indent="-342900" algn="l" rtl="0" eaLnBrk="0" fontAlgn="base" hangingPunct="0">
        <a:spcBef>
          <a:spcPct val="20000"/>
        </a:spcBef>
        <a:spcAft>
          <a:spcPct val="0"/>
        </a:spcAft>
        <a:buClr>
          <a:srgbClr val="333333"/>
        </a:buClr>
        <a:buSzPct val="120000"/>
        <a:buChar char="•"/>
        <a:defRPr sz="2800">
          <a:solidFill>
            <a:srgbClr val="333333"/>
          </a:solidFill>
          <a:latin typeface="+mn-lt"/>
          <a:ea typeface="+mn-ea"/>
          <a:cs typeface="+mn-cs"/>
        </a:defRPr>
      </a:lvl1pPr>
      <a:lvl2pPr marL="742950" indent="-285750" algn="l" rtl="0" eaLnBrk="0" fontAlgn="base" hangingPunct="0">
        <a:spcBef>
          <a:spcPct val="20000"/>
        </a:spcBef>
        <a:spcAft>
          <a:spcPct val="0"/>
        </a:spcAft>
        <a:buClr>
          <a:srgbClr val="333333"/>
        </a:buClr>
        <a:buSzPct val="55000"/>
        <a:buFont typeface="Wingdings" pitchFamily="2" charset="2"/>
        <a:buChar char="v"/>
        <a:defRPr sz="2400">
          <a:solidFill>
            <a:srgbClr val="333333"/>
          </a:solidFill>
          <a:latin typeface="+mn-lt"/>
        </a:defRPr>
      </a:lvl2pPr>
      <a:lvl3pPr marL="1143000" indent="-228600" algn="l" rtl="0" eaLnBrk="0" fontAlgn="base" hangingPunct="0">
        <a:spcBef>
          <a:spcPct val="20000"/>
        </a:spcBef>
        <a:spcAft>
          <a:spcPct val="0"/>
        </a:spcAft>
        <a:buClr>
          <a:srgbClr val="333333"/>
        </a:buClr>
        <a:buFont typeface="Wingdings" pitchFamily="2" charset="2"/>
        <a:buChar char="Ø"/>
        <a:defRPr sz="2000">
          <a:solidFill>
            <a:srgbClr val="333333"/>
          </a:solidFill>
          <a:latin typeface="+mn-lt"/>
        </a:defRPr>
      </a:lvl3pPr>
      <a:lvl4pPr marL="1600200" indent="-228600" algn="l" rtl="0" eaLnBrk="0" fontAlgn="base" hangingPunct="0">
        <a:spcBef>
          <a:spcPct val="20000"/>
        </a:spcBef>
        <a:spcAft>
          <a:spcPct val="0"/>
        </a:spcAft>
        <a:buClr>
          <a:srgbClr val="333333"/>
        </a:buClr>
        <a:buChar char="–"/>
        <a:defRPr>
          <a:solidFill>
            <a:srgbClr val="333333"/>
          </a:solidFill>
          <a:latin typeface="+mn-lt"/>
        </a:defRPr>
      </a:lvl4pPr>
      <a:lvl5pPr marL="2057400" indent="-228600" algn="l" rtl="0" eaLnBrk="0" fontAlgn="base" hangingPunct="0">
        <a:spcBef>
          <a:spcPct val="20000"/>
        </a:spcBef>
        <a:spcAft>
          <a:spcPct val="0"/>
        </a:spcAft>
        <a:buClr>
          <a:srgbClr val="333333"/>
        </a:buClr>
        <a:buChar char="o"/>
        <a:defRPr>
          <a:solidFill>
            <a:srgbClr val="333333"/>
          </a:solidFill>
          <a:latin typeface="+mn-lt"/>
        </a:defRPr>
      </a:lvl5pPr>
      <a:lvl6pPr marL="2514600" indent="-228600" algn="l" rtl="0" fontAlgn="base">
        <a:spcBef>
          <a:spcPct val="20000"/>
        </a:spcBef>
        <a:spcAft>
          <a:spcPct val="0"/>
        </a:spcAft>
        <a:buClr>
          <a:srgbClr val="333333"/>
        </a:buClr>
        <a:buChar char="o"/>
        <a:defRPr>
          <a:solidFill>
            <a:srgbClr val="333333"/>
          </a:solidFill>
          <a:latin typeface="+mn-lt"/>
        </a:defRPr>
      </a:lvl6pPr>
      <a:lvl7pPr marL="2971800" indent="-228600" algn="l" rtl="0" fontAlgn="base">
        <a:spcBef>
          <a:spcPct val="20000"/>
        </a:spcBef>
        <a:spcAft>
          <a:spcPct val="0"/>
        </a:spcAft>
        <a:buClr>
          <a:srgbClr val="333333"/>
        </a:buClr>
        <a:buChar char="o"/>
        <a:defRPr>
          <a:solidFill>
            <a:srgbClr val="333333"/>
          </a:solidFill>
          <a:latin typeface="+mn-lt"/>
        </a:defRPr>
      </a:lvl7pPr>
      <a:lvl8pPr marL="3429000" indent="-228600" algn="l" rtl="0" fontAlgn="base">
        <a:spcBef>
          <a:spcPct val="20000"/>
        </a:spcBef>
        <a:spcAft>
          <a:spcPct val="0"/>
        </a:spcAft>
        <a:buClr>
          <a:srgbClr val="333333"/>
        </a:buClr>
        <a:buChar char="o"/>
        <a:defRPr>
          <a:solidFill>
            <a:srgbClr val="333333"/>
          </a:solidFill>
          <a:latin typeface="+mn-lt"/>
        </a:defRPr>
      </a:lvl8pPr>
      <a:lvl9pPr marL="3886200" indent="-228600" algn="l" rtl="0" fontAlgn="base">
        <a:spcBef>
          <a:spcPct val="20000"/>
        </a:spcBef>
        <a:spcAft>
          <a:spcPct val="0"/>
        </a:spcAft>
        <a:buClr>
          <a:srgbClr val="333333"/>
        </a:buClr>
        <a:buChar char="o"/>
        <a:defRPr>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ada.gov/usao-agreements.ht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da.gov/usao-agreements.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usdoj.gov/crt/ada/whc.htm"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ctrTitle"/>
          </p:nvPr>
        </p:nvSpPr>
        <p:spPr>
          <a:xfrm>
            <a:off x="1219200" y="1406525"/>
            <a:ext cx="7467600" cy="1184275"/>
          </a:xfrm>
          <a:solidFill>
            <a:schemeClr val="bg1"/>
          </a:solidFill>
        </p:spPr>
        <p:txBody>
          <a:bodyPr/>
          <a:lstStyle/>
          <a:p>
            <a:r>
              <a:rPr lang="en-US" altLang="en-US" sz="4200" dirty="0">
                <a:solidFill>
                  <a:srgbClr val="0033CC"/>
                </a:solidFill>
              </a:rPr>
              <a:t>Access to Healthcare and the ADA – A Review of the Case Law</a:t>
            </a:r>
          </a:p>
        </p:txBody>
      </p:sp>
      <p:sp>
        <p:nvSpPr>
          <p:cNvPr id="4100" name="Subtitle 2"/>
          <p:cNvSpPr txBox="1">
            <a:spLocks/>
          </p:cNvSpPr>
          <p:nvPr/>
        </p:nvSpPr>
        <p:spPr bwMode="auto">
          <a:xfrm>
            <a:off x="457200" y="3733800"/>
            <a:ext cx="3124200" cy="2895600"/>
          </a:xfrm>
          <a:prstGeom prst="rect">
            <a:avLst/>
          </a:prstGeom>
          <a:noFill/>
          <a:ln w="9525">
            <a:noFill/>
            <a:miter lim="800000"/>
            <a:headEnd/>
            <a:tailEnd/>
          </a:ln>
        </p:spPr>
        <p:txBody>
          <a:bodyPr lIns="68580" tIns="34290" rIns="68580" bIns="34290"/>
          <a:lstStyle/>
          <a:p>
            <a:pPr>
              <a:spcBef>
                <a:spcPct val="20000"/>
              </a:spcBef>
            </a:pPr>
            <a:endParaRPr lang="en-US" sz="2200" b="1" dirty="0">
              <a:solidFill>
                <a:srgbClr val="000000"/>
              </a:solidFill>
              <a:latin typeface="Calibri" pitchFamily="34" charset="0"/>
              <a:ea typeface="Verdana" pitchFamily="34" charset="0"/>
              <a:cs typeface="Verdana" pitchFamily="34" charset="0"/>
              <a:sym typeface="Arial" charset="0"/>
            </a:endParaRPr>
          </a:p>
          <a:p>
            <a:endParaRPr lang="en-US" sz="1600" dirty="0">
              <a:solidFill>
                <a:srgbClr val="000000"/>
              </a:solidFill>
              <a:latin typeface="Calibri" pitchFamily="34" charset="0"/>
              <a:ea typeface="Verdana" pitchFamily="34" charset="0"/>
              <a:cs typeface="Verdana" pitchFamily="34" charset="0"/>
              <a:sym typeface="Arial" charset="0"/>
            </a:endParaRPr>
          </a:p>
          <a:p>
            <a:pPr>
              <a:spcBef>
                <a:spcPct val="20000"/>
              </a:spcBef>
            </a:pPr>
            <a:endParaRPr lang="en-US" sz="1600" dirty="0">
              <a:solidFill>
                <a:srgbClr val="000000"/>
              </a:solidFill>
              <a:latin typeface="Calibri" pitchFamily="34" charset="0"/>
              <a:ea typeface="Verdana" pitchFamily="34" charset="0"/>
              <a:cs typeface="Verdana" pitchFamily="34" charset="0"/>
              <a:sym typeface="Arial" charset="0"/>
            </a:endParaRPr>
          </a:p>
        </p:txBody>
      </p:sp>
      <p:sp>
        <p:nvSpPr>
          <p:cNvPr id="6" name="Rectangle 5"/>
          <p:cNvSpPr/>
          <p:nvPr/>
        </p:nvSpPr>
        <p:spPr>
          <a:xfrm>
            <a:off x="76200" y="3711476"/>
            <a:ext cx="3962400" cy="2308324"/>
          </a:xfrm>
          <a:prstGeom prst="rect">
            <a:avLst/>
          </a:prstGeom>
        </p:spPr>
        <p:txBody>
          <a:bodyPr wrap="square">
            <a:spAutoFit/>
          </a:bodyPr>
          <a:lstStyle/>
          <a:p>
            <a:pPr>
              <a:spcBef>
                <a:spcPts val="600"/>
              </a:spcBef>
            </a:pPr>
            <a:r>
              <a:rPr lang="en-US" b="1" dirty="0">
                <a:solidFill>
                  <a:schemeClr val="bg1"/>
                </a:solidFill>
                <a:latin typeface="Calibri" pitchFamily="34" charset="0"/>
                <a:cs typeface="Times New Roman" pitchFamily="18" charset="0"/>
              </a:rPr>
              <a:t>The development  of this presentation was funded, in part, from a subcontract with the Great Lakes ADA Center, University of Illinois at Chicago</a:t>
            </a:r>
          </a:p>
        </p:txBody>
      </p:sp>
      <p:sp>
        <p:nvSpPr>
          <p:cNvPr id="8" name="Rectangle 22"/>
          <p:cNvSpPr>
            <a:spLocks noGrp="1" noChangeArrowheads="1"/>
          </p:cNvSpPr>
          <p:nvPr>
            <p:ph type="subTitle" idx="1"/>
          </p:nvPr>
        </p:nvSpPr>
        <p:spPr>
          <a:xfrm>
            <a:off x="4673600" y="2927350"/>
            <a:ext cx="4013200" cy="3244850"/>
          </a:xfrm>
        </p:spPr>
        <p:txBody>
          <a:bodyPr/>
          <a:lstStyle/>
          <a:p>
            <a:pPr algn="ctr"/>
            <a:r>
              <a:rPr lang="en-US" b="1" dirty="0">
                <a:solidFill>
                  <a:srgbClr val="0033CC"/>
                </a:solidFill>
              </a:rPr>
              <a:t>ADA National Network Webinar Series</a:t>
            </a:r>
          </a:p>
          <a:p>
            <a:pPr algn="ctr"/>
            <a:r>
              <a:rPr lang="en-US" sz="2400" b="1" dirty="0">
                <a:solidFill>
                  <a:srgbClr val="0033CC"/>
                </a:solidFill>
              </a:rPr>
              <a:t>September 26, 2019</a:t>
            </a:r>
          </a:p>
          <a:p>
            <a:pPr>
              <a:defRPr/>
            </a:pPr>
            <a:endParaRPr lang="en-US" b="1" dirty="0">
              <a:solidFill>
                <a:srgbClr val="0033CC"/>
              </a:solidFill>
              <a:latin typeface="+mj-lt"/>
            </a:endParaRPr>
          </a:p>
          <a:p>
            <a:pPr algn="ctr">
              <a:lnSpc>
                <a:spcPct val="85000"/>
              </a:lnSpc>
              <a:buClr>
                <a:schemeClr val="tx1"/>
              </a:buClr>
              <a:buSzPct val="75000"/>
              <a:buFont typeface="Wingdings" pitchFamily="2" charset="2"/>
              <a:buNone/>
              <a:defRPr/>
            </a:pPr>
            <a:r>
              <a:rPr lang="en-US" sz="2400" b="1" dirty="0">
                <a:solidFill>
                  <a:srgbClr val="0033CC"/>
                </a:solidFill>
                <a:latin typeface="+mj-lt"/>
              </a:rPr>
              <a:t>Presented by:</a:t>
            </a:r>
            <a:r>
              <a:rPr lang="en-US" sz="2400" dirty="0">
                <a:solidFill>
                  <a:srgbClr val="0033CC"/>
                </a:solidFill>
                <a:latin typeface="+mj-lt"/>
              </a:rPr>
              <a:t> </a:t>
            </a:r>
          </a:p>
          <a:p>
            <a:pPr algn="ctr">
              <a:lnSpc>
                <a:spcPct val="85000"/>
              </a:lnSpc>
              <a:buClr>
                <a:schemeClr val="tx1"/>
              </a:buClr>
              <a:buSzPct val="75000"/>
              <a:buFont typeface="Wingdings" pitchFamily="2" charset="2"/>
              <a:buNone/>
              <a:defRPr/>
            </a:pPr>
            <a:r>
              <a:rPr lang="en-US" sz="2200" dirty="0">
                <a:solidFill>
                  <a:srgbClr val="0033CC"/>
                </a:solidFill>
                <a:latin typeface="+mj-lt"/>
              </a:rPr>
              <a:t>Barry C. Taylor</a:t>
            </a:r>
          </a:p>
          <a:p>
            <a:pPr algn="ctr">
              <a:lnSpc>
                <a:spcPct val="85000"/>
              </a:lnSpc>
              <a:buClr>
                <a:schemeClr val="tx1"/>
              </a:buClr>
              <a:buSzPct val="75000"/>
              <a:buFont typeface="Wingdings" pitchFamily="2" charset="2"/>
              <a:buNone/>
              <a:defRPr/>
            </a:pPr>
            <a:r>
              <a:rPr lang="en-US" sz="2200" dirty="0">
                <a:solidFill>
                  <a:srgbClr val="0033CC"/>
                </a:solidFill>
                <a:latin typeface="+mj-lt"/>
              </a:rPr>
              <a:t>Equip for Equality</a:t>
            </a:r>
          </a:p>
        </p:txBody>
      </p:sp>
      <p:sp>
        <p:nvSpPr>
          <p:cNvPr id="4098" name="Slide Number Placeholder 1"/>
          <p:cNvSpPr>
            <a:spLocks noGrp="1"/>
          </p:cNvSpPr>
          <p:nvPr>
            <p:ph type="sldNum" sz="quarter" idx="12"/>
          </p:nvPr>
        </p:nvSpPr>
        <p:spPr>
          <a:xfrm>
            <a:off x="8518525" y="6162675"/>
            <a:ext cx="320675" cy="476250"/>
          </a:xfrm>
        </p:spPr>
        <p:txBody>
          <a:bodyPr/>
          <a:lstStyle/>
          <a:p>
            <a:pPr>
              <a:defRPr/>
            </a:pPr>
            <a:fld id="{DCA1F492-217F-4F12-A8E3-4968A3CC512D}" type="slidenum">
              <a:rPr lang="en-US" altLang="en-US" sz="1600" smtClean="0"/>
              <a:pPr>
                <a:defRPr/>
              </a:pPr>
              <a:t>1</a:t>
            </a:fld>
            <a:endParaRPr lang="en-US" alt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162800" cy="838200"/>
          </a:xfrm>
        </p:spPr>
        <p:txBody>
          <a:bodyPr/>
          <a:lstStyle/>
          <a:p>
            <a:r>
              <a:rPr lang="en-US" altLang="en-US" sz="3200" dirty="0">
                <a:solidFill>
                  <a:srgbClr val="0033CC"/>
                </a:solidFill>
              </a:rPr>
              <a:t>Is facility a place of public accommodation under Title III?</a:t>
            </a:r>
          </a:p>
        </p:txBody>
      </p:sp>
      <p:sp>
        <p:nvSpPr>
          <p:cNvPr id="5123" name="Content Placeholder 3"/>
          <p:cNvSpPr>
            <a:spLocks noGrp="1"/>
          </p:cNvSpPr>
          <p:nvPr>
            <p:ph idx="1"/>
          </p:nvPr>
        </p:nvSpPr>
        <p:spPr>
          <a:xfrm>
            <a:off x="838200" y="2895600"/>
            <a:ext cx="8305800" cy="3733800"/>
          </a:xfrm>
        </p:spPr>
        <p:txBody>
          <a:bodyPr/>
          <a:lstStyle/>
          <a:p>
            <a:pPr marL="342900" lvl="1" indent="-342900">
              <a:buSzTx/>
              <a:buFontTx/>
              <a:buChar char="•"/>
            </a:pPr>
            <a:r>
              <a:rPr lang="en-US" sz="2100" b="1" dirty="0"/>
              <a:t>General Rule: </a:t>
            </a:r>
            <a:r>
              <a:rPr lang="en-US" sz="2100" dirty="0"/>
              <a:t>Traditional healthcare providers covered by Title III, but less clear with non-traditional healthcare providers</a:t>
            </a:r>
          </a:p>
          <a:p>
            <a:pPr algn="ctr">
              <a:spcBef>
                <a:spcPts val="0"/>
              </a:spcBef>
              <a:buFontTx/>
              <a:buNone/>
              <a:defRPr/>
            </a:pPr>
            <a:r>
              <a:rPr lang="en-US" sz="2200" b="1" i="1" dirty="0" err="1">
                <a:solidFill>
                  <a:srgbClr val="0033CC"/>
                </a:solidFill>
              </a:rPr>
              <a:t>Silguero</a:t>
            </a:r>
            <a:r>
              <a:rPr lang="en-US" sz="2200" b="1" i="1" dirty="0">
                <a:solidFill>
                  <a:srgbClr val="0033CC"/>
                </a:solidFill>
              </a:rPr>
              <a:t> v. CSL Plasma, Inc</a:t>
            </a:r>
            <a:r>
              <a:rPr lang="en-US" sz="2200" b="1" dirty="0">
                <a:solidFill>
                  <a:srgbClr val="0033CC"/>
                </a:solidFill>
              </a:rPr>
              <a:t>.</a:t>
            </a:r>
          </a:p>
          <a:p>
            <a:pPr algn="ctr">
              <a:spcBef>
                <a:spcPts val="0"/>
              </a:spcBef>
              <a:buFontTx/>
              <a:buNone/>
              <a:defRPr/>
            </a:pPr>
            <a:r>
              <a:rPr lang="en-US" sz="2000" dirty="0">
                <a:solidFill>
                  <a:srgbClr val="0033CC"/>
                </a:solidFill>
              </a:rPr>
              <a:t>907 F.3d 323 (5th Cir. 2018)</a:t>
            </a:r>
          </a:p>
          <a:p>
            <a:pPr>
              <a:spcBef>
                <a:spcPts val="200"/>
              </a:spcBef>
              <a:defRPr/>
            </a:pPr>
            <a:r>
              <a:rPr lang="en-US" sz="2000" dirty="0"/>
              <a:t>CSL Plasma is a plasma collection center</a:t>
            </a:r>
          </a:p>
          <a:p>
            <a:pPr lvl="1">
              <a:spcBef>
                <a:spcPts val="200"/>
              </a:spcBef>
              <a:defRPr/>
            </a:pPr>
            <a:r>
              <a:rPr lang="en-US" sz="2000" dirty="0"/>
              <a:t>Pays anyone who passes screening test to donate plasma</a:t>
            </a:r>
          </a:p>
          <a:p>
            <a:pPr>
              <a:spcBef>
                <a:spcPts val="200"/>
              </a:spcBef>
              <a:defRPr/>
            </a:pPr>
            <a:r>
              <a:rPr lang="en-US" sz="2000" dirty="0"/>
              <a:t>2 people excluded due to mobility disabilities and service animal</a:t>
            </a:r>
          </a:p>
          <a:p>
            <a:pPr>
              <a:spcBef>
                <a:spcPts val="200"/>
              </a:spcBef>
              <a:defRPr/>
            </a:pPr>
            <a:r>
              <a:rPr lang="en-US" sz="2000" b="1" dirty="0"/>
              <a:t>Issue: </a:t>
            </a:r>
            <a:r>
              <a:rPr lang="en-US" sz="2000" dirty="0"/>
              <a:t>Is CSL Plasma a  place of public accommodation? </a:t>
            </a:r>
          </a:p>
          <a:p>
            <a:pPr>
              <a:spcBef>
                <a:spcPts val="200"/>
              </a:spcBef>
              <a:defRPr/>
            </a:pPr>
            <a:r>
              <a:rPr lang="en-US" sz="2000" b="1" dirty="0"/>
              <a:t>5th Cir: </a:t>
            </a:r>
            <a:r>
              <a:rPr lang="en-US" sz="2000" dirty="0"/>
              <a:t>No. Affirmed MSJ – not a “service establishment”</a:t>
            </a:r>
          </a:p>
          <a:p>
            <a:pPr lvl="1">
              <a:spcBef>
                <a:spcPts val="200"/>
              </a:spcBef>
              <a:defRPr/>
            </a:pPr>
            <a:r>
              <a:rPr lang="en-US" sz="2000" dirty="0"/>
              <a:t>“Service” implies benefit to customers and no benefit here</a:t>
            </a:r>
          </a:p>
          <a:p>
            <a:pPr lvl="1">
              <a:spcBef>
                <a:spcPts val="200"/>
              </a:spcBef>
              <a:defRPr/>
            </a:pPr>
            <a:r>
              <a:rPr lang="en-US" sz="2000" dirty="0"/>
              <a:t>Service establishment doesn’t pay customer</a:t>
            </a:r>
          </a:p>
          <a:p>
            <a:pPr>
              <a:spcBef>
                <a:spcPts val="200"/>
              </a:spcBef>
              <a:defRPr/>
            </a:pPr>
            <a:r>
              <a:rPr lang="en-US" sz="2000" b="1" i="1" dirty="0">
                <a:solidFill>
                  <a:srgbClr val="0033CC"/>
                </a:solidFill>
              </a:rPr>
              <a:t>But see ,</a:t>
            </a:r>
            <a:r>
              <a:rPr lang="en-US" sz="2000" b="1" i="1" dirty="0" err="1">
                <a:solidFill>
                  <a:srgbClr val="0033CC"/>
                </a:solidFill>
              </a:rPr>
              <a:t>Matheis</a:t>
            </a:r>
            <a:r>
              <a:rPr lang="en-US" sz="2000" b="1" i="1" dirty="0">
                <a:solidFill>
                  <a:srgbClr val="0033CC"/>
                </a:solidFill>
              </a:rPr>
              <a:t> v. CSL Plasma, </a:t>
            </a:r>
            <a:r>
              <a:rPr lang="en-US" sz="2000" dirty="0">
                <a:solidFill>
                  <a:srgbClr val="0033CC"/>
                </a:solidFill>
              </a:rPr>
              <a:t>2019 WL 4125222 (10th Cir. Aug. 30, 2016)</a:t>
            </a:r>
            <a:r>
              <a:rPr lang="en-US" sz="2000" dirty="0">
                <a:solidFill>
                  <a:srgbClr val="C00000"/>
                </a:solidFill>
              </a:rPr>
              <a:t> </a:t>
            </a:r>
            <a:r>
              <a:rPr lang="en-US" sz="2000" dirty="0"/>
              <a:t>(finding plasma center a “service establishment”)</a:t>
            </a:r>
          </a:p>
          <a:p>
            <a:pPr lvl="1">
              <a:spcBef>
                <a:spcPts val="200"/>
              </a:spcBef>
              <a:buNone/>
              <a:defRPr/>
            </a:pPr>
            <a:endParaRPr lang="en-US" sz="2000" dirty="0"/>
          </a:p>
          <a:p>
            <a:endParaRPr lang="en-US" altLang="en-US" dirty="0"/>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219200" y="1447800"/>
            <a:ext cx="7467600" cy="1184275"/>
          </a:xfrm>
          <a:solidFill>
            <a:schemeClr val="bg1"/>
          </a:solidFill>
        </p:spPr>
        <p:txBody>
          <a:bodyPr/>
          <a:lstStyle/>
          <a:p>
            <a:r>
              <a:rPr lang="en-US" altLang="en-US" sz="4000" dirty="0">
                <a:solidFill>
                  <a:srgbClr val="0033CC"/>
                </a:solidFill>
              </a:rPr>
              <a:t>ADA Coverage for Healthcare Providers</a:t>
            </a:r>
          </a:p>
        </p:txBody>
      </p:sp>
      <p:sp>
        <p:nvSpPr>
          <p:cNvPr id="4098" name="Slide Number Placeholder 1"/>
          <p:cNvSpPr>
            <a:spLocks noGrp="1"/>
          </p:cNvSpPr>
          <p:nvPr>
            <p:ph type="sldNum" sz="quarter" idx="12"/>
          </p:nvPr>
        </p:nvSpPr>
        <p:spPr>
          <a:xfrm>
            <a:off x="8518525" y="6162675"/>
            <a:ext cx="320675" cy="476250"/>
          </a:xfrm>
        </p:spPr>
        <p:txBody>
          <a:bodyPr/>
          <a:lstStyle/>
          <a:p>
            <a:pPr>
              <a:defRPr/>
            </a:pPr>
            <a:fld id="{24FEC839-8D85-483E-B0B9-D579F7B02C0E}" type="slidenum">
              <a:rPr lang="en-US" altLang="en-US" sz="1600" smtClean="0"/>
              <a:pPr>
                <a:defRPr/>
              </a:pPr>
              <a:t>11</a:t>
            </a:fld>
            <a:endParaRPr lang="en-US" altLang="en-US" sz="1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772400" cy="838200"/>
          </a:xfrm>
        </p:spPr>
        <p:txBody>
          <a:bodyPr/>
          <a:lstStyle/>
          <a:p>
            <a:r>
              <a:rPr lang="en-US" altLang="en-US" dirty="0">
                <a:solidFill>
                  <a:srgbClr val="0033CC"/>
                </a:solidFill>
              </a:rPr>
              <a:t>Legal standing to bring ADA suit against healthcare providers</a:t>
            </a:r>
          </a:p>
        </p:txBody>
      </p:sp>
      <p:sp>
        <p:nvSpPr>
          <p:cNvPr id="5123" name="Content Placeholder 3"/>
          <p:cNvSpPr>
            <a:spLocks noGrp="1"/>
          </p:cNvSpPr>
          <p:nvPr>
            <p:ph idx="1"/>
          </p:nvPr>
        </p:nvSpPr>
        <p:spPr>
          <a:xfrm>
            <a:off x="838200" y="2667000"/>
            <a:ext cx="8305800" cy="3733800"/>
          </a:xfrm>
        </p:spPr>
        <p:txBody>
          <a:bodyPr/>
          <a:lstStyle/>
          <a:p>
            <a:pPr eaLnBrk="1" hangingPunct="1">
              <a:spcBef>
                <a:spcPts val="600"/>
              </a:spcBef>
              <a:buClr>
                <a:srgbClr val="000000"/>
              </a:buClr>
              <a:buSzPct val="115000"/>
              <a:buFont typeface="Wingdings" pitchFamily="2" charset="2"/>
              <a:buNone/>
              <a:tabLst>
                <a:tab pos="338138" algn="l"/>
              </a:tabLst>
              <a:defRPr/>
            </a:pPr>
            <a:r>
              <a:rPr lang="en-US" sz="2400" b="1" dirty="0">
                <a:cs typeface="Times New Roman" pitchFamily="18" charset="0"/>
              </a:rPr>
              <a:t>General Standing Requirements - Constitution</a:t>
            </a:r>
          </a:p>
          <a:p>
            <a:pPr eaLnBrk="1" hangingPunct="1">
              <a:spcBef>
                <a:spcPts val="600"/>
              </a:spcBef>
              <a:buClr>
                <a:srgbClr val="000000"/>
              </a:buClr>
              <a:buSzPct val="115000"/>
              <a:tabLst>
                <a:tab pos="338138" algn="l"/>
              </a:tabLst>
              <a:defRPr/>
            </a:pPr>
            <a:r>
              <a:rPr lang="en-US" sz="2400" dirty="0">
                <a:cs typeface="Times New Roman" pitchFamily="18" charset="0"/>
              </a:rPr>
              <a:t>Plaintiff must suffer a personalized and concrete injury-in-fact of a legally cognizable interest</a:t>
            </a:r>
          </a:p>
          <a:p>
            <a:pPr eaLnBrk="1" hangingPunct="1">
              <a:spcBef>
                <a:spcPts val="600"/>
              </a:spcBef>
              <a:buClr>
                <a:srgbClr val="000000"/>
              </a:buClr>
              <a:buSzPct val="115000"/>
              <a:tabLst>
                <a:tab pos="338138" algn="l"/>
              </a:tabLst>
              <a:defRPr/>
            </a:pPr>
            <a:r>
              <a:rPr lang="en-US" sz="2400" dirty="0">
                <a:cs typeface="Times New Roman" pitchFamily="18" charset="0"/>
              </a:rPr>
              <a:t>The injury must be traceable to the defendant’s conduct</a:t>
            </a:r>
          </a:p>
          <a:p>
            <a:pPr eaLnBrk="1" hangingPunct="1">
              <a:spcBef>
                <a:spcPts val="600"/>
              </a:spcBef>
              <a:buClr>
                <a:srgbClr val="000000"/>
              </a:buClr>
              <a:buSzPct val="115000"/>
              <a:tabLst>
                <a:tab pos="338138" algn="l"/>
              </a:tabLst>
              <a:defRPr/>
            </a:pPr>
            <a:r>
              <a:rPr lang="en-US" sz="2400" dirty="0">
                <a:cs typeface="Times New Roman" pitchFamily="18" charset="0"/>
              </a:rPr>
              <a:t>It must be likely, rather than speculative, that the injury can be redressed through a favorable court decision</a:t>
            </a:r>
          </a:p>
          <a:p>
            <a:pPr marL="0" indent="0" eaLnBrk="1" hangingPunct="1">
              <a:spcBef>
                <a:spcPts val="600"/>
              </a:spcBef>
              <a:buClr>
                <a:srgbClr val="000000"/>
              </a:buClr>
              <a:buSzPct val="115000"/>
              <a:buFont typeface="Wingdings" pitchFamily="2" charset="2"/>
              <a:buNone/>
              <a:tabLst>
                <a:tab pos="231775" algn="l"/>
              </a:tabLst>
              <a:defRPr/>
            </a:pPr>
            <a:r>
              <a:rPr lang="en-US" sz="2400" b="1" dirty="0">
                <a:cs typeface="Times New Roman" pitchFamily="18" charset="0"/>
              </a:rPr>
              <a:t>Standing Requirements – Title III of the ADA</a:t>
            </a:r>
            <a:endParaRPr lang="en-US" sz="2400" dirty="0">
              <a:cs typeface="Times New Roman" pitchFamily="18" charset="0"/>
            </a:endParaRPr>
          </a:p>
          <a:p>
            <a:pPr eaLnBrk="1" hangingPunct="1">
              <a:spcBef>
                <a:spcPts val="600"/>
              </a:spcBef>
              <a:buClr>
                <a:srgbClr val="000000"/>
              </a:buClr>
              <a:buSzPct val="115000"/>
              <a:tabLst>
                <a:tab pos="338138" algn="l"/>
              </a:tabLst>
              <a:defRPr/>
            </a:pPr>
            <a:r>
              <a:rPr lang="en-US" sz="2400" dirty="0">
                <a:cs typeface="Times New Roman" pitchFamily="18" charset="0"/>
              </a:rPr>
              <a:t>Plaintiff must show harm from lack of ADA compliance </a:t>
            </a:r>
          </a:p>
          <a:p>
            <a:pPr eaLnBrk="1" hangingPunct="1">
              <a:spcBef>
                <a:spcPts val="600"/>
              </a:spcBef>
              <a:buClr>
                <a:srgbClr val="000000"/>
              </a:buClr>
              <a:buSzPct val="115000"/>
              <a:tabLst>
                <a:tab pos="338138" algn="l"/>
              </a:tabLst>
              <a:defRPr/>
            </a:pPr>
            <a:r>
              <a:rPr lang="en-US" sz="2400" dirty="0">
                <a:cs typeface="Times New Roman" pitchFamily="18" charset="0"/>
              </a:rPr>
              <a:t>Accessibility issues must relate to the plaintiff’s disability</a:t>
            </a:r>
          </a:p>
          <a:p>
            <a:pPr eaLnBrk="1" hangingPunct="1">
              <a:spcBef>
                <a:spcPts val="600"/>
              </a:spcBef>
              <a:buClr>
                <a:srgbClr val="000000"/>
              </a:buClr>
              <a:buSzPct val="115000"/>
              <a:tabLst>
                <a:tab pos="338138" algn="l"/>
              </a:tabLst>
              <a:defRPr/>
            </a:pPr>
            <a:r>
              <a:rPr lang="en-US" sz="2400" dirty="0">
                <a:cs typeface="Times New Roman" pitchFamily="18" charset="0"/>
              </a:rPr>
              <a:t>Must show a likelihood of future harm – </a:t>
            </a:r>
            <a:r>
              <a:rPr lang="en-US" sz="2400" b="1" i="1" dirty="0">
                <a:cs typeface="Times New Roman" pitchFamily="18" charset="0"/>
              </a:rPr>
              <a:t>this is the most common issue in Title III legal standing challenges</a:t>
            </a:r>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772400" cy="838200"/>
          </a:xfrm>
        </p:spPr>
        <p:txBody>
          <a:bodyPr/>
          <a:lstStyle/>
          <a:p>
            <a:r>
              <a:rPr lang="en-US" altLang="en-US" dirty="0">
                <a:solidFill>
                  <a:srgbClr val="0033CC"/>
                </a:solidFill>
              </a:rPr>
              <a:t>Standing to sue – allegation of future harm</a:t>
            </a:r>
          </a:p>
        </p:txBody>
      </p:sp>
      <p:sp>
        <p:nvSpPr>
          <p:cNvPr id="5123" name="Content Placeholder 3"/>
          <p:cNvSpPr>
            <a:spLocks noGrp="1"/>
          </p:cNvSpPr>
          <p:nvPr>
            <p:ph idx="1"/>
          </p:nvPr>
        </p:nvSpPr>
        <p:spPr>
          <a:xfrm>
            <a:off x="838200" y="2362200"/>
            <a:ext cx="8305800" cy="3733800"/>
          </a:xfrm>
        </p:spPr>
        <p:txBody>
          <a:bodyPr/>
          <a:lstStyle/>
          <a:p>
            <a:pPr marL="0" indent="7938" eaLnBrk="1" hangingPunct="1">
              <a:spcBef>
                <a:spcPts val="0"/>
              </a:spcBef>
              <a:buClr>
                <a:srgbClr val="000000"/>
              </a:buClr>
              <a:buSzPct val="115000"/>
              <a:tabLst>
                <a:tab pos="233363" algn="l"/>
              </a:tabLst>
              <a:defRPr/>
            </a:pPr>
            <a:r>
              <a:rPr lang="en-US" sz="2400" dirty="0">
                <a:cs typeface="Times New Roman" pitchFamily="18" charset="0"/>
              </a:rPr>
              <a:t> Many courts have adopted the following 4 factors for demonstrating likelihood of future harm:</a:t>
            </a:r>
          </a:p>
          <a:p>
            <a:pPr marL="750888" lvl="1" eaLnBrk="1" hangingPunct="1">
              <a:spcBef>
                <a:spcPts val="0"/>
              </a:spcBef>
              <a:buClr>
                <a:srgbClr val="000000"/>
              </a:buClr>
              <a:tabLst>
                <a:tab pos="233363" algn="l"/>
              </a:tabLst>
              <a:defRPr/>
            </a:pPr>
            <a:r>
              <a:rPr lang="en-US" sz="2400" dirty="0">
                <a:cs typeface="Times New Roman" pitchFamily="18" charset="0"/>
              </a:rPr>
              <a:t>Proximity of the business to the plaintiff</a:t>
            </a:r>
            <a:r>
              <a:rPr lang="en-US" sz="2400" dirty="0">
                <a:latin typeface="Times New Roman" pitchFamily="18" charset="0"/>
                <a:cs typeface="Times New Roman" pitchFamily="18" charset="0"/>
              </a:rPr>
              <a:t>’</a:t>
            </a:r>
            <a:r>
              <a:rPr lang="en-US" sz="2400" dirty="0">
                <a:cs typeface="Times New Roman" pitchFamily="18" charset="0"/>
              </a:rPr>
              <a:t>s home, </a:t>
            </a:r>
          </a:p>
          <a:p>
            <a:pPr marL="750888" lvl="1" eaLnBrk="1" hangingPunct="1">
              <a:spcBef>
                <a:spcPts val="300"/>
              </a:spcBef>
              <a:buClr>
                <a:srgbClr val="000000"/>
              </a:buClr>
              <a:tabLst>
                <a:tab pos="233363" algn="l"/>
              </a:tabLst>
              <a:defRPr/>
            </a:pPr>
            <a:r>
              <a:rPr lang="en-US" sz="2400" dirty="0">
                <a:cs typeface="Times New Roman" pitchFamily="18" charset="0"/>
              </a:rPr>
              <a:t>Plaintiff</a:t>
            </a:r>
            <a:r>
              <a:rPr lang="en-US" sz="2400" dirty="0">
                <a:latin typeface="Times New Roman" pitchFamily="18" charset="0"/>
                <a:cs typeface="Times New Roman" pitchFamily="18" charset="0"/>
              </a:rPr>
              <a:t>’</a:t>
            </a:r>
            <a:r>
              <a:rPr lang="en-US" sz="2400" dirty="0">
                <a:cs typeface="Times New Roman" pitchFamily="18" charset="0"/>
              </a:rPr>
              <a:t>s past patronage of the defendant</a:t>
            </a:r>
            <a:r>
              <a:rPr lang="en-US" sz="2400" dirty="0">
                <a:latin typeface="Times New Roman" pitchFamily="18" charset="0"/>
                <a:cs typeface="Times New Roman" pitchFamily="18" charset="0"/>
              </a:rPr>
              <a:t>’</a:t>
            </a:r>
            <a:r>
              <a:rPr lang="en-US" sz="2400" dirty="0">
                <a:cs typeface="Times New Roman" pitchFamily="18" charset="0"/>
              </a:rPr>
              <a:t>s business,</a:t>
            </a:r>
          </a:p>
          <a:p>
            <a:pPr marL="750888" lvl="1" eaLnBrk="1" hangingPunct="1">
              <a:spcBef>
                <a:spcPts val="300"/>
              </a:spcBef>
              <a:buClr>
                <a:srgbClr val="000000"/>
              </a:buClr>
              <a:tabLst>
                <a:tab pos="233363" algn="l"/>
              </a:tabLst>
              <a:defRPr/>
            </a:pPr>
            <a:r>
              <a:rPr lang="en-US" sz="2400" dirty="0">
                <a:cs typeface="Times New Roman" pitchFamily="18" charset="0"/>
              </a:rPr>
              <a:t>Definiteness of the plaintiff</a:t>
            </a:r>
            <a:r>
              <a:rPr lang="en-US" sz="2400" dirty="0">
                <a:latin typeface="Times New Roman" pitchFamily="18" charset="0"/>
                <a:cs typeface="Times New Roman" pitchFamily="18" charset="0"/>
              </a:rPr>
              <a:t>’</a:t>
            </a:r>
            <a:r>
              <a:rPr lang="en-US" sz="2400" dirty="0">
                <a:cs typeface="Times New Roman" pitchFamily="18" charset="0"/>
              </a:rPr>
              <a:t>s plans to return, and </a:t>
            </a:r>
          </a:p>
          <a:p>
            <a:pPr marL="750888" lvl="1" eaLnBrk="1" hangingPunct="1">
              <a:spcBef>
                <a:spcPts val="300"/>
              </a:spcBef>
              <a:buClr>
                <a:srgbClr val="000000"/>
              </a:buClr>
              <a:tabLst>
                <a:tab pos="233363" algn="l"/>
              </a:tabLst>
              <a:defRPr/>
            </a:pPr>
            <a:r>
              <a:rPr lang="en-US" sz="2400" dirty="0">
                <a:cs typeface="Times New Roman" pitchFamily="18" charset="0"/>
              </a:rPr>
              <a:t>Frequency of travel near the business.</a:t>
            </a:r>
          </a:p>
          <a:p>
            <a:pPr marL="0" indent="7938">
              <a:spcBef>
                <a:spcPts val="600"/>
              </a:spcBef>
              <a:tabLst>
                <a:tab pos="233363" algn="l"/>
              </a:tabLst>
              <a:defRPr/>
            </a:pPr>
            <a:r>
              <a:rPr lang="en-US" sz="2200" dirty="0">
                <a:cs typeface="Times New Roman" pitchFamily="18" charset="0"/>
              </a:rPr>
              <a:t> </a:t>
            </a:r>
            <a:r>
              <a:rPr lang="en-US" sz="2400" dirty="0">
                <a:cs typeface="Times New Roman" pitchFamily="18" charset="0"/>
              </a:rPr>
              <a:t>Many people with disabilities unable to pursue healthcare discrimination case because of a finding of lack of standing. </a:t>
            </a:r>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772400" cy="838200"/>
          </a:xfrm>
        </p:spPr>
        <p:txBody>
          <a:bodyPr/>
          <a:lstStyle/>
          <a:p>
            <a:r>
              <a:rPr lang="en-US" altLang="en-US" dirty="0">
                <a:solidFill>
                  <a:srgbClr val="0033CC"/>
                </a:solidFill>
              </a:rPr>
              <a:t>Legal standing found in case against healthcare providers</a:t>
            </a:r>
          </a:p>
        </p:txBody>
      </p:sp>
      <p:sp>
        <p:nvSpPr>
          <p:cNvPr id="5123" name="Content Placeholder 3"/>
          <p:cNvSpPr>
            <a:spLocks noGrp="1"/>
          </p:cNvSpPr>
          <p:nvPr>
            <p:ph idx="1"/>
          </p:nvPr>
        </p:nvSpPr>
        <p:spPr>
          <a:xfrm>
            <a:off x="838200" y="2819400"/>
            <a:ext cx="8305800" cy="3733800"/>
          </a:xfrm>
        </p:spPr>
        <p:txBody>
          <a:bodyPr/>
          <a:lstStyle/>
          <a:p>
            <a:pPr marL="0" indent="7938" algn="ctr" eaLnBrk="1" hangingPunct="1">
              <a:spcBef>
                <a:spcPts val="0"/>
              </a:spcBef>
              <a:buClr>
                <a:srgbClr val="000000"/>
              </a:buClr>
              <a:buSzPct val="115000"/>
              <a:buNone/>
              <a:tabLst>
                <a:tab pos="233363" algn="l"/>
              </a:tabLst>
              <a:defRPr/>
            </a:pPr>
            <a:r>
              <a:rPr lang="en-US" sz="2400" b="1" i="1" dirty="0">
                <a:solidFill>
                  <a:srgbClr val="0033CC"/>
                </a:solidFill>
              </a:rPr>
              <a:t>Alexander v. </a:t>
            </a:r>
            <a:r>
              <a:rPr lang="en-US" sz="2400" b="1" i="1" dirty="0" err="1">
                <a:solidFill>
                  <a:srgbClr val="0033CC"/>
                </a:solidFill>
              </a:rPr>
              <a:t>Kujok</a:t>
            </a:r>
            <a:r>
              <a:rPr lang="en-US" sz="2400" b="1" dirty="0">
                <a:solidFill>
                  <a:srgbClr val="0033CC"/>
                </a:solidFill>
              </a:rPr>
              <a:t>,</a:t>
            </a:r>
            <a:r>
              <a:rPr lang="en-US" sz="2400" b="1" i="1" dirty="0">
                <a:solidFill>
                  <a:srgbClr val="0033CC"/>
                </a:solidFill>
              </a:rPr>
              <a:t> </a:t>
            </a:r>
          </a:p>
          <a:p>
            <a:pPr marL="0" indent="7938" algn="ctr" eaLnBrk="1" hangingPunct="1">
              <a:spcBef>
                <a:spcPts val="0"/>
              </a:spcBef>
              <a:buClr>
                <a:srgbClr val="000000"/>
              </a:buClr>
              <a:buSzPct val="115000"/>
              <a:buNone/>
              <a:tabLst>
                <a:tab pos="233363" algn="l"/>
              </a:tabLst>
              <a:defRPr/>
            </a:pPr>
            <a:r>
              <a:rPr lang="en-US" sz="2000" dirty="0">
                <a:solidFill>
                  <a:srgbClr val="0033CC"/>
                </a:solidFill>
              </a:rPr>
              <a:t>158</a:t>
            </a:r>
            <a:r>
              <a:rPr lang="en-US" sz="2000" i="1" dirty="0">
                <a:solidFill>
                  <a:srgbClr val="0033CC"/>
                </a:solidFill>
              </a:rPr>
              <a:t> </a:t>
            </a:r>
            <a:r>
              <a:rPr lang="en-US" sz="2000" dirty="0">
                <a:solidFill>
                  <a:srgbClr val="0033CC"/>
                </a:solidFill>
              </a:rPr>
              <a:t>F.Supp.3d</a:t>
            </a:r>
            <a:r>
              <a:rPr lang="en-US" sz="2000" i="1" dirty="0">
                <a:solidFill>
                  <a:srgbClr val="0033CC"/>
                </a:solidFill>
              </a:rPr>
              <a:t> </a:t>
            </a:r>
            <a:r>
              <a:rPr lang="en-US" sz="2000" dirty="0">
                <a:solidFill>
                  <a:srgbClr val="0033CC"/>
                </a:solidFill>
              </a:rPr>
              <a:t>1012</a:t>
            </a:r>
            <a:r>
              <a:rPr lang="en-US" sz="2000" i="1" dirty="0">
                <a:solidFill>
                  <a:srgbClr val="0033CC"/>
                </a:solidFill>
              </a:rPr>
              <a:t> </a:t>
            </a:r>
            <a:r>
              <a:rPr lang="en-US" sz="2000" dirty="0">
                <a:solidFill>
                  <a:srgbClr val="0033CC"/>
                </a:solidFill>
              </a:rPr>
              <a:t>(E.D.</a:t>
            </a:r>
            <a:r>
              <a:rPr lang="en-US" sz="2000" i="1" dirty="0">
                <a:solidFill>
                  <a:srgbClr val="0033CC"/>
                </a:solidFill>
              </a:rPr>
              <a:t> </a:t>
            </a:r>
            <a:r>
              <a:rPr lang="en-US" sz="2000" dirty="0">
                <a:solidFill>
                  <a:srgbClr val="0033CC"/>
                </a:solidFill>
              </a:rPr>
              <a:t>Ca.</a:t>
            </a:r>
            <a:r>
              <a:rPr lang="en-US" sz="2000" i="1" dirty="0">
                <a:solidFill>
                  <a:srgbClr val="0033CC"/>
                </a:solidFill>
              </a:rPr>
              <a:t> </a:t>
            </a:r>
            <a:r>
              <a:rPr lang="en-US" sz="2000" dirty="0">
                <a:solidFill>
                  <a:srgbClr val="0033CC"/>
                </a:solidFill>
              </a:rPr>
              <a:t>2016)</a:t>
            </a:r>
            <a:endParaRPr lang="en-US" sz="2000" dirty="0">
              <a:solidFill>
                <a:srgbClr val="0033CC"/>
              </a:solidFill>
              <a:cs typeface="Times New Roman" pitchFamily="18" charset="0"/>
            </a:endParaRPr>
          </a:p>
          <a:p>
            <a:pPr marL="0" indent="7938" eaLnBrk="1" hangingPunct="1">
              <a:buClr>
                <a:srgbClr val="000000"/>
              </a:buClr>
              <a:buSzPct val="115000"/>
              <a:tabLst>
                <a:tab pos="233363" algn="l"/>
              </a:tabLst>
              <a:defRPr/>
            </a:pPr>
            <a:r>
              <a:rPr lang="en-US" sz="2400" dirty="0">
                <a:cs typeface="Times New Roman" pitchFamily="18" charset="0"/>
              </a:rPr>
              <a:t> </a:t>
            </a:r>
            <a:r>
              <a:rPr lang="en-US" sz="2350" dirty="0">
                <a:cs typeface="Times New Roman" pitchFamily="18" charset="0"/>
              </a:rPr>
              <a:t>Deaf man denied interpreter by 6 in-network doctors</a:t>
            </a:r>
          </a:p>
          <a:p>
            <a:pPr marL="0" indent="7938" eaLnBrk="1" hangingPunct="1">
              <a:buClr>
                <a:srgbClr val="000000"/>
              </a:buClr>
              <a:buSzPct val="115000"/>
              <a:tabLst>
                <a:tab pos="233363" algn="l"/>
              </a:tabLst>
              <a:defRPr/>
            </a:pPr>
            <a:r>
              <a:rPr lang="en-US" sz="2350" dirty="0">
                <a:cs typeface="Times New Roman" pitchFamily="18" charset="0"/>
              </a:rPr>
              <a:t> Out-of-network doctor provided interpreter - but more expensive</a:t>
            </a:r>
          </a:p>
          <a:p>
            <a:pPr marL="0" indent="7938" eaLnBrk="1" hangingPunct="1">
              <a:buClr>
                <a:srgbClr val="000000"/>
              </a:buClr>
              <a:buSzPct val="115000"/>
              <a:tabLst>
                <a:tab pos="233363" algn="l"/>
              </a:tabLst>
              <a:defRPr/>
            </a:pPr>
            <a:r>
              <a:rPr lang="en-US" sz="2350" dirty="0">
                <a:cs typeface="Times New Roman" pitchFamily="18" charset="0"/>
              </a:rPr>
              <a:t> ADA suit filed against 6 doctors’ offices - they argued no standing because could not show likelihood of future harm</a:t>
            </a:r>
          </a:p>
          <a:p>
            <a:pPr marL="0" indent="7938" eaLnBrk="1" hangingPunct="1">
              <a:buClr>
                <a:srgbClr val="000000"/>
              </a:buClr>
              <a:buSzPct val="115000"/>
              <a:tabLst>
                <a:tab pos="233363" algn="l"/>
              </a:tabLst>
              <a:defRPr/>
            </a:pPr>
            <a:r>
              <a:rPr lang="en-US" sz="2350" dirty="0">
                <a:cs typeface="Times New Roman" pitchFamily="18" charset="0"/>
              </a:rPr>
              <a:t> </a:t>
            </a:r>
            <a:r>
              <a:rPr lang="en-US" sz="2350" b="1" dirty="0">
                <a:cs typeface="Times New Roman" pitchFamily="18" charset="0"/>
              </a:rPr>
              <a:t>Court: </a:t>
            </a:r>
            <a:r>
              <a:rPr lang="en-US" sz="2350" dirty="0">
                <a:cs typeface="Times New Roman" pitchFamily="18" charset="0"/>
              </a:rPr>
              <a:t>Plaintiff had standing because he alleged that he would return to in-network physician if accommodation was provided because of higher expense of out-of-network dr.</a:t>
            </a:r>
          </a:p>
          <a:p>
            <a:pPr marL="0" indent="7938" eaLnBrk="1" hangingPunct="1">
              <a:buClr>
                <a:srgbClr val="000000"/>
              </a:buClr>
              <a:buSzPct val="115000"/>
              <a:tabLst>
                <a:tab pos="233363" algn="l"/>
              </a:tabLst>
              <a:defRPr/>
            </a:pPr>
            <a:r>
              <a:rPr lang="en-US" sz="2350" dirty="0">
                <a:cs typeface="Times New Roman" pitchFamily="18" charset="0"/>
              </a:rPr>
              <a:t> Plaintiff does not have to engage in “futile gesture” if he already knows accommodation won’t be provided.</a:t>
            </a:r>
          </a:p>
          <a:p>
            <a:pPr marL="0" indent="7938" eaLnBrk="1" hangingPunct="1">
              <a:buClr>
                <a:srgbClr val="000000"/>
              </a:buClr>
              <a:buSzPct val="115000"/>
              <a:tabLst>
                <a:tab pos="233363" algn="l"/>
              </a:tabLst>
              <a:defRPr/>
            </a:pPr>
            <a:endParaRPr lang="en-US" sz="2350" b="1" dirty="0">
              <a:cs typeface="Times New Roman" pitchFamily="18" charset="0"/>
            </a:endParaRPr>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772400" cy="838200"/>
          </a:xfrm>
        </p:spPr>
        <p:txBody>
          <a:bodyPr/>
          <a:lstStyle/>
          <a:p>
            <a:r>
              <a:rPr lang="en-US" altLang="en-US" dirty="0">
                <a:solidFill>
                  <a:srgbClr val="0033CC"/>
                </a:solidFill>
              </a:rPr>
              <a:t>Legal standing not found in case against healthcare provider</a:t>
            </a:r>
          </a:p>
        </p:txBody>
      </p:sp>
      <p:sp>
        <p:nvSpPr>
          <p:cNvPr id="5123" name="Content Placeholder 3"/>
          <p:cNvSpPr>
            <a:spLocks noGrp="1"/>
          </p:cNvSpPr>
          <p:nvPr>
            <p:ph idx="1"/>
          </p:nvPr>
        </p:nvSpPr>
        <p:spPr>
          <a:xfrm>
            <a:off x="838200" y="2590800"/>
            <a:ext cx="8305800" cy="3733800"/>
          </a:xfrm>
        </p:spPr>
        <p:txBody>
          <a:bodyPr/>
          <a:lstStyle/>
          <a:p>
            <a:pPr marL="0" indent="7938" algn="ctr" eaLnBrk="1" hangingPunct="1">
              <a:spcBef>
                <a:spcPts val="0"/>
              </a:spcBef>
              <a:buClr>
                <a:srgbClr val="000000"/>
              </a:buClr>
              <a:buSzPct val="115000"/>
              <a:buNone/>
              <a:tabLst>
                <a:tab pos="233363" algn="l"/>
              </a:tabLst>
              <a:defRPr/>
            </a:pPr>
            <a:r>
              <a:rPr lang="en-US" sz="2400" dirty="0">
                <a:cs typeface="Times New Roman" pitchFamily="18" charset="0"/>
              </a:rPr>
              <a:t> </a:t>
            </a:r>
            <a:r>
              <a:rPr lang="en-US" sz="2400" b="1" i="1" dirty="0" err="1">
                <a:solidFill>
                  <a:srgbClr val="0033CC"/>
                </a:solidFill>
              </a:rPr>
              <a:t>Juech</a:t>
            </a:r>
            <a:r>
              <a:rPr lang="en-US" sz="2400" b="1" i="1" dirty="0">
                <a:solidFill>
                  <a:srgbClr val="0033CC"/>
                </a:solidFill>
              </a:rPr>
              <a:t> v. Children’s Hosp. &amp; Health Sys., Inc.</a:t>
            </a:r>
            <a:r>
              <a:rPr lang="en-US" sz="2400" b="1" dirty="0">
                <a:solidFill>
                  <a:srgbClr val="0033CC"/>
                </a:solidFill>
              </a:rPr>
              <a:t>,</a:t>
            </a:r>
            <a:endParaRPr lang="en-US" sz="2400" b="1" i="1" dirty="0">
              <a:solidFill>
                <a:srgbClr val="0033CC"/>
              </a:solidFill>
            </a:endParaRPr>
          </a:p>
          <a:p>
            <a:pPr marL="0" indent="7938" algn="ctr" eaLnBrk="1" hangingPunct="1">
              <a:spcBef>
                <a:spcPts val="0"/>
              </a:spcBef>
              <a:buClr>
                <a:srgbClr val="000000"/>
              </a:buClr>
              <a:buSzPct val="115000"/>
              <a:buNone/>
              <a:tabLst>
                <a:tab pos="233363" algn="l"/>
              </a:tabLst>
              <a:defRPr/>
            </a:pPr>
            <a:r>
              <a:rPr lang="en-US" sz="2000" dirty="0">
                <a:solidFill>
                  <a:srgbClr val="0033CC"/>
                </a:solidFill>
              </a:rPr>
              <a:t>2018 WL 5775918 (E.D. Wis. 2018)</a:t>
            </a:r>
            <a:endParaRPr lang="en-US" sz="2000" b="1" i="1" dirty="0">
              <a:solidFill>
                <a:srgbClr val="0033CC"/>
              </a:solidFill>
            </a:endParaRPr>
          </a:p>
          <a:p>
            <a:pPr marL="0" indent="7938" eaLnBrk="1" hangingPunct="1">
              <a:spcBef>
                <a:spcPts val="0"/>
              </a:spcBef>
              <a:buClr>
                <a:srgbClr val="000000"/>
              </a:buClr>
              <a:buSzPct val="115000"/>
              <a:tabLst>
                <a:tab pos="233363" algn="l"/>
              </a:tabLst>
              <a:defRPr/>
            </a:pPr>
            <a:r>
              <a:rPr lang="en-US" sz="2000" b="1" i="1" dirty="0">
                <a:solidFill>
                  <a:srgbClr val="0033CC"/>
                </a:solidFill>
                <a:cs typeface="Times New Roman" pitchFamily="18" charset="0"/>
              </a:rPr>
              <a:t> </a:t>
            </a:r>
            <a:r>
              <a:rPr lang="en-US" sz="2400" dirty="0">
                <a:cs typeface="Times New Roman" pitchFamily="18" charset="0"/>
              </a:rPr>
              <a:t>Woman who is deaf brought her daughter to ER – video remote interpreting service malfunctioned; staff not trained</a:t>
            </a:r>
          </a:p>
          <a:p>
            <a:pPr marL="0" indent="7938" eaLnBrk="1" hangingPunct="1">
              <a:spcBef>
                <a:spcPts val="0"/>
              </a:spcBef>
              <a:buClr>
                <a:srgbClr val="000000"/>
              </a:buClr>
              <a:buSzPct val="115000"/>
              <a:tabLst>
                <a:tab pos="233363" algn="l"/>
              </a:tabLst>
              <a:defRPr/>
            </a:pPr>
            <a:r>
              <a:rPr lang="en-US" sz="2400" dirty="0">
                <a:cs typeface="Times New Roman" pitchFamily="18" charset="0"/>
              </a:rPr>
              <a:t> She filed ADA suit against hospital</a:t>
            </a:r>
          </a:p>
          <a:p>
            <a:pPr marL="0" indent="7938" eaLnBrk="1" hangingPunct="1">
              <a:buClr>
                <a:srgbClr val="000000"/>
              </a:buClr>
              <a:buSzPct val="115000"/>
              <a:tabLst>
                <a:tab pos="233363" algn="l"/>
              </a:tabLst>
              <a:defRPr/>
            </a:pPr>
            <a:r>
              <a:rPr lang="en-US" sz="2400" b="1" dirty="0">
                <a:cs typeface="Times New Roman" pitchFamily="18" charset="0"/>
              </a:rPr>
              <a:t> Court: </a:t>
            </a:r>
            <a:r>
              <a:rPr lang="en-US" sz="2400" dirty="0">
                <a:cs typeface="Times New Roman" pitchFamily="18" charset="0"/>
              </a:rPr>
              <a:t>Dismissed case – no legal standing. </a:t>
            </a:r>
          </a:p>
          <a:p>
            <a:pPr marL="400050" lvl="1" indent="7938" eaLnBrk="1" hangingPunct="1">
              <a:buClr>
                <a:srgbClr val="000000"/>
              </a:buClr>
              <a:buSzPct val="115000"/>
              <a:buFont typeface="Arial" pitchFamily="34" charset="0"/>
              <a:buChar char="•"/>
              <a:tabLst>
                <a:tab pos="233363" algn="l"/>
              </a:tabLst>
              <a:defRPr/>
            </a:pPr>
            <a:r>
              <a:rPr lang="en-US" sz="2200" dirty="0">
                <a:cs typeface="Times New Roman" pitchFamily="18" charset="0"/>
              </a:rPr>
              <a:t> Plaintiff failed to allege a real and immediate threat of violations of her legal rights. </a:t>
            </a:r>
          </a:p>
          <a:p>
            <a:pPr marL="400050" lvl="1" indent="7938" eaLnBrk="1" hangingPunct="1">
              <a:buClr>
                <a:srgbClr val="000000"/>
              </a:buClr>
              <a:buSzPct val="115000"/>
              <a:buFont typeface="Arial" pitchFamily="34" charset="0"/>
              <a:buChar char="•"/>
              <a:tabLst>
                <a:tab pos="233363" algn="l"/>
              </a:tabLst>
              <a:defRPr/>
            </a:pPr>
            <a:r>
              <a:rPr lang="en-US" sz="2200" dirty="0">
                <a:cs typeface="Times New Roman" pitchFamily="18" charset="0"/>
              </a:rPr>
              <a:t> There </a:t>
            </a:r>
            <a:r>
              <a:rPr lang="en-US" sz="2200" dirty="0"/>
              <a:t>were six closer hospitals – so unlikely she would return to this hospital.</a:t>
            </a:r>
          </a:p>
          <a:p>
            <a:pPr marL="400050" lvl="1" indent="7938" eaLnBrk="1" hangingPunct="1">
              <a:buClr>
                <a:srgbClr val="000000"/>
              </a:buClr>
              <a:buSzPct val="115000"/>
              <a:buFont typeface="Arial" pitchFamily="34" charset="0"/>
              <a:buChar char="•"/>
              <a:tabLst>
                <a:tab pos="233363" algn="l"/>
              </a:tabLst>
              <a:defRPr/>
            </a:pPr>
            <a:r>
              <a:rPr lang="en-US" sz="2200" dirty="0"/>
              <a:t> No one never intends to return to an emergency room and that plaintiff had not returned since the initial incident.</a:t>
            </a:r>
            <a:endParaRPr lang="en-US" sz="2200" dirty="0">
              <a:cs typeface="Times New Roman" pitchFamily="18" charset="0"/>
            </a:endParaRPr>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219200" y="1447800"/>
            <a:ext cx="7467600" cy="1184275"/>
          </a:xfrm>
          <a:solidFill>
            <a:schemeClr val="bg1"/>
          </a:solidFill>
        </p:spPr>
        <p:txBody>
          <a:bodyPr/>
          <a:lstStyle/>
          <a:p>
            <a:r>
              <a:rPr lang="en-US" altLang="en-US" sz="4000" dirty="0">
                <a:solidFill>
                  <a:srgbClr val="0033CC"/>
                </a:solidFill>
              </a:rPr>
              <a:t>DOJ Efforts to Enforce Access to Healthcare</a:t>
            </a:r>
          </a:p>
        </p:txBody>
      </p:sp>
      <p:sp>
        <p:nvSpPr>
          <p:cNvPr id="4098" name="Slide Number Placeholder 1"/>
          <p:cNvSpPr>
            <a:spLocks noGrp="1"/>
          </p:cNvSpPr>
          <p:nvPr>
            <p:ph type="sldNum" sz="quarter" idx="12"/>
          </p:nvPr>
        </p:nvSpPr>
        <p:spPr>
          <a:xfrm>
            <a:off x="8518525" y="6162675"/>
            <a:ext cx="320675" cy="476250"/>
          </a:xfrm>
        </p:spPr>
        <p:txBody>
          <a:bodyPr/>
          <a:lstStyle/>
          <a:p>
            <a:pPr>
              <a:defRPr/>
            </a:pPr>
            <a:fld id="{24FEC839-8D85-483E-B0B9-D579F7B02C0E}" type="slidenum">
              <a:rPr lang="en-US" altLang="en-US" sz="1600" smtClean="0"/>
              <a:pPr>
                <a:defRPr/>
              </a:pPr>
              <a:t>16</a:t>
            </a:fld>
            <a:endParaRPr lang="en-US" altLang="en-US"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162800" cy="838200"/>
          </a:xfrm>
        </p:spPr>
        <p:txBody>
          <a:bodyPr/>
          <a:lstStyle/>
          <a:p>
            <a:r>
              <a:rPr lang="en-US" altLang="en-US" dirty="0">
                <a:solidFill>
                  <a:srgbClr val="0033CC"/>
                </a:solidFill>
              </a:rPr>
              <a:t>DOJ – Barrier-Free Healthcare Initiative</a:t>
            </a:r>
          </a:p>
        </p:txBody>
      </p:sp>
      <p:sp>
        <p:nvSpPr>
          <p:cNvPr id="5123" name="Content Placeholder 3"/>
          <p:cNvSpPr>
            <a:spLocks noGrp="1"/>
          </p:cNvSpPr>
          <p:nvPr>
            <p:ph idx="1"/>
          </p:nvPr>
        </p:nvSpPr>
        <p:spPr>
          <a:xfrm>
            <a:off x="914400" y="3505200"/>
            <a:ext cx="8001000" cy="3733800"/>
          </a:xfrm>
        </p:spPr>
        <p:txBody>
          <a:bodyPr/>
          <a:lstStyle/>
          <a:p>
            <a:r>
              <a:rPr lang="en-US" altLang="en-US" sz="2400" dirty="0"/>
              <a:t>In 2012, the U.S. Department of Justice launched its Barrier-Free Healthcare Initiative, a partnership between U.S. A</a:t>
            </a:r>
            <a:r>
              <a:rPr lang="en-US" sz="2400" dirty="0"/>
              <a:t>ttorneys and DOJ’s Civil Rights Division. </a:t>
            </a:r>
          </a:p>
          <a:p>
            <a:r>
              <a:rPr lang="en-US" altLang="en-US" sz="2400" dirty="0"/>
              <a:t>More info about the Barrier-Free Healthcare Initiative can be found at </a:t>
            </a:r>
            <a:r>
              <a:rPr lang="en-US" altLang="en-US" sz="2400" dirty="0">
                <a:solidFill>
                  <a:srgbClr val="0033CC"/>
                </a:solidFill>
              </a:rPr>
              <a:t>www.ada.gov/usao-agreements.htm</a:t>
            </a:r>
            <a:endParaRPr lang="en-US" sz="2400" u="sng" dirty="0">
              <a:solidFill>
                <a:srgbClr val="0033CC"/>
              </a:solidFill>
              <a:hlinkClick r:id="rId3"/>
            </a:endParaRPr>
          </a:p>
          <a:p>
            <a:r>
              <a:rPr lang="en-US" altLang="en-US" sz="2400" dirty="0"/>
              <a:t>Over 50 Settlements are listed on DOJ’s website</a:t>
            </a:r>
          </a:p>
          <a:p>
            <a:r>
              <a:rPr lang="en-US" sz="2400" b="1" dirty="0"/>
              <a:t>Common elements of DOJ settlement agreements: </a:t>
            </a:r>
          </a:p>
          <a:p>
            <a:pPr lvl="1"/>
            <a:r>
              <a:rPr lang="en-US" sz="2400" dirty="0"/>
              <a:t>Policy revisions to ensure the provision of the appropriate auxiliary aids and services, including sign language interpreters and materials in alternate formats</a:t>
            </a:r>
          </a:p>
          <a:p>
            <a:pPr lvl="1"/>
            <a:endParaRPr lang="en-US" sz="2000" dirty="0"/>
          </a:p>
          <a:p>
            <a:endParaRPr lang="en-US" altLang="en-US" sz="2400" dirty="0"/>
          </a:p>
          <a:p>
            <a:endParaRPr lang="en-US" altLang="en-US" sz="2400" dirty="0">
              <a:solidFill>
                <a:srgbClr val="0033CC"/>
              </a:solidFill>
            </a:endParaRPr>
          </a:p>
          <a:p>
            <a:endParaRPr lang="en-US" altLang="en-US" sz="2400" dirty="0"/>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162800" cy="838200"/>
          </a:xfrm>
        </p:spPr>
        <p:txBody>
          <a:bodyPr/>
          <a:lstStyle/>
          <a:p>
            <a:r>
              <a:rPr lang="en-US" altLang="en-US" dirty="0">
                <a:solidFill>
                  <a:srgbClr val="0033CC"/>
                </a:solidFill>
              </a:rPr>
              <a:t>DOJ – Barrier-Free Healthcare Initiative</a:t>
            </a:r>
          </a:p>
        </p:txBody>
      </p:sp>
      <p:sp>
        <p:nvSpPr>
          <p:cNvPr id="5123" name="Content Placeholder 3"/>
          <p:cNvSpPr>
            <a:spLocks noGrp="1"/>
          </p:cNvSpPr>
          <p:nvPr>
            <p:ph idx="1"/>
          </p:nvPr>
        </p:nvSpPr>
        <p:spPr>
          <a:xfrm>
            <a:off x="838200" y="3505200"/>
            <a:ext cx="8305800" cy="3733800"/>
          </a:xfrm>
        </p:spPr>
        <p:txBody>
          <a:bodyPr/>
          <a:lstStyle/>
          <a:p>
            <a:r>
              <a:rPr lang="en-US" sz="2400" b="1" dirty="0"/>
              <a:t>Common elements of DOJ settlement agreements: </a:t>
            </a:r>
          </a:p>
          <a:p>
            <a:pPr lvl="1"/>
            <a:r>
              <a:rPr lang="en-US" sz="2200" dirty="0"/>
              <a:t>Perform communication assessment, requiring consulting with the patient and documenting the decision in the patient’s chart</a:t>
            </a:r>
          </a:p>
          <a:p>
            <a:pPr lvl="1"/>
            <a:r>
              <a:rPr lang="en-US" sz="2200" dirty="0"/>
              <a:t>Signage about available auxiliary aids/services </a:t>
            </a:r>
          </a:p>
          <a:p>
            <a:pPr lvl="1"/>
            <a:r>
              <a:rPr lang="en-US" sz="2200" dirty="0"/>
              <a:t>Training requirements</a:t>
            </a:r>
          </a:p>
          <a:p>
            <a:r>
              <a:rPr lang="en-US" sz="2400" b="1" dirty="0"/>
              <a:t>Recent settlements</a:t>
            </a:r>
          </a:p>
          <a:p>
            <a:pPr lvl="1"/>
            <a:r>
              <a:rPr lang="en-US" sz="2400" dirty="0"/>
              <a:t>Pro-</a:t>
            </a:r>
            <a:r>
              <a:rPr lang="en-US" sz="2400" dirty="0" err="1"/>
              <a:t>Medica</a:t>
            </a:r>
            <a:r>
              <a:rPr lang="en-US" sz="2400" dirty="0"/>
              <a:t> Health System (8/29/19) </a:t>
            </a:r>
            <a:r>
              <a:rPr lang="en-US" sz="2000" dirty="0">
                <a:solidFill>
                  <a:srgbClr val="0033CC"/>
                </a:solidFill>
              </a:rPr>
              <a:t>www.ada.gov/promedica_health_systems_sa.html</a:t>
            </a:r>
          </a:p>
          <a:p>
            <a:pPr lvl="1"/>
            <a:r>
              <a:rPr lang="en-US" sz="2400" dirty="0" err="1"/>
              <a:t>Lincare</a:t>
            </a:r>
            <a:r>
              <a:rPr lang="en-US" sz="2400" dirty="0"/>
              <a:t>, Inc. (7/3/19) </a:t>
            </a:r>
            <a:r>
              <a:rPr lang="en-US" sz="2000" dirty="0">
                <a:solidFill>
                  <a:srgbClr val="0033CC"/>
                </a:solidFill>
              </a:rPr>
              <a:t>www.ada.gov/lincare_sa.html</a:t>
            </a:r>
          </a:p>
          <a:p>
            <a:pPr lvl="1"/>
            <a:r>
              <a:rPr lang="en-US" sz="2400" dirty="0" err="1"/>
              <a:t>Hazelden</a:t>
            </a:r>
            <a:r>
              <a:rPr lang="en-US" sz="2400" dirty="0"/>
              <a:t> Betty Ford Foundation (6/28/19) </a:t>
            </a:r>
            <a:r>
              <a:rPr lang="en-US" sz="2000" dirty="0">
                <a:solidFill>
                  <a:srgbClr val="0033CC"/>
                </a:solidFill>
              </a:rPr>
              <a:t>www.ada.gov/hazelden_betty_ford_sa.html</a:t>
            </a:r>
          </a:p>
          <a:p>
            <a:pPr lvl="1"/>
            <a:endParaRPr lang="en-US" sz="2400" b="1" dirty="0"/>
          </a:p>
          <a:p>
            <a:pPr>
              <a:buNone/>
            </a:pPr>
            <a:endParaRPr lang="en-US" sz="2400" u="sng" dirty="0">
              <a:hlinkClick r:id="rId3"/>
            </a:endParaRPr>
          </a:p>
          <a:p>
            <a:endParaRPr lang="en-US" altLang="en-US" sz="2400" dirty="0">
              <a:solidFill>
                <a:srgbClr val="0033CC"/>
              </a:solidFill>
            </a:endParaRPr>
          </a:p>
          <a:p>
            <a:endParaRPr lang="en-US" altLang="en-US" sz="2400" dirty="0"/>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219200" y="1330325"/>
            <a:ext cx="7467600" cy="1184275"/>
          </a:xfrm>
          <a:solidFill>
            <a:schemeClr val="bg1"/>
          </a:solidFill>
        </p:spPr>
        <p:txBody>
          <a:bodyPr/>
          <a:lstStyle/>
          <a:p>
            <a:r>
              <a:rPr lang="en-US" altLang="en-US" sz="4000" dirty="0">
                <a:solidFill>
                  <a:srgbClr val="0033CC"/>
                </a:solidFill>
              </a:rPr>
              <a:t>ADA and Effective Communication in the Healthcare Setting</a:t>
            </a:r>
          </a:p>
        </p:txBody>
      </p:sp>
      <p:sp>
        <p:nvSpPr>
          <p:cNvPr id="4098" name="Slide Number Placeholder 1"/>
          <p:cNvSpPr>
            <a:spLocks noGrp="1"/>
          </p:cNvSpPr>
          <p:nvPr>
            <p:ph type="sldNum" sz="quarter" idx="12"/>
          </p:nvPr>
        </p:nvSpPr>
        <p:spPr>
          <a:xfrm>
            <a:off x="8518525" y="6162675"/>
            <a:ext cx="320675" cy="476250"/>
          </a:xfrm>
        </p:spPr>
        <p:txBody>
          <a:bodyPr/>
          <a:lstStyle/>
          <a:p>
            <a:pPr>
              <a:defRPr/>
            </a:pPr>
            <a:fld id="{24FEC839-8D85-483E-B0B9-D579F7B02C0E}" type="slidenum">
              <a:rPr lang="en-US" altLang="en-US" sz="1600" smtClean="0"/>
              <a:pPr>
                <a:defRPr/>
              </a:pPr>
              <a:t>19</a:t>
            </a:fld>
            <a:endParaRPr lang="en-US" altLang="en-US"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162800" cy="838200"/>
          </a:xfrm>
        </p:spPr>
        <p:txBody>
          <a:bodyPr/>
          <a:lstStyle/>
          <a:p>
            <a:r>
              <a:rPr lang="en-US" altLang="en-US" dirty="0">
                <a:solidFill>
                  <a:srgbClr val="0033CC"/>
                </a:solidFill>
              </a:rPr>
              <a:t>Outline of today’s presentation</a:t>
            </a:r>
          </a:p>
        </p:txBody>
      </p:sp>
      <p:sp>
        <p:nvSpPr>
          <p:cNvPr id="5123" name="Content Placeholder 3"/>
          <p:cNvSpPr>
            <a:spLocks noGrp="1"/>
          </p:cNvSpPr>
          <p:nvPr>
            <p:ph idx="1"/>
          </p:nvPr>
        </p:nvSpPr>
        <p:spPr>
          <a:xfrm>
            <a:off x="838200" y="2819400"/>
            <a:ext cx="8305800" cy="3733800"/>
          </a:xfrm>
        </p:spPr>
        <p:txBody>
          <a:bodyPr/>
          <a:lstStyle/>
          <a:p>
            <a:r>
              <a:rPr lang="en-US" altLang="en-US" sz="2400" dirty="0"/>
              <a:t>Which law applies?</a:t>
            </a:r>
          </a:p>
          <a:p>
            <a:r>
              <a:rPr lang="en-US" altLang="en-US" sz="2400" dirty="0"/>
              <a:t>Is facility a healthcare provider?</a:t>
            </a:r>
          </a:p>
          <a:p>
            <a:r>
              <a:rPr lang="en-US" altLang="en-US" sz="2400" dirty="0"/>
              <a:t>Legal standing to bring ADA cases against healthcare providers</a:t>
            </a:r>
          </a:p>
          <a:p>
            <a:r>
              <a:rPr lang="en-US" altLang="en-US" sz="2400" dirty="0"/>
              <a:t>DOJ and access to healthcare</a:t>
            </a:r>
          </a:p>
          <a:p>
            <a:r>
              <a:rPr lang="en-US" altLang="en-US" sz="2400" dirty="0"/>
              <a:t>Effective communication in the healthcare setting</a:t>
            </a:r>
          </a:p>
          <a:p>
            <a:r>
              <a:rPr lang="en-US" altLang="en-US" sz="2400" dirty="0"/>
              <a:t>Access to healthcare for people living with HIV </a:t>
            </a:r>
          </a:p>
          <a:p>
            <a:r>
              <a:rPr lang="en-US" altLang="en-US" sz="2400" dirty="0"/>
              <a:t>Access to healthcare for people with service animals</a:t>
            </a:r>
          </a:p>
          <a:p>
            <a:r>
              <a:rPr lang="en-US" altLang="en-US" sz="2400" dirty="0"/>
              <a:t>Accessible medical facilities and equipment</a:t>
            </a:r>
          </a:p>
          <a:p>
            <a:r>
              <a:rPr lang="en-US" altLang="en-US" sz="2400" dirty="0"/>
              <a:t>Administration and use of medication</a:t>
            </a:r>
            <a:endParaRPr lang="en-US" altLang="en-US" dirty="0"/>
          </a:p>
          <a:p>
            <a:endParaRPr lang="en-US" altLang="en-US" dirty="0"/>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In-person American Sign Language interpreters</a:t>
            </a:r>
          </a:p>
        </p:txBody>
      </p:sp>
      <p:sp>
        <p:nvSpPr>
          <p:cNvPr id="3" name="Content Placeholder 2"/>
          <p:cNvSpPr>
            <a:spLocks noGrp="1"/>
          </p:cNvSpPr>
          <p:nvPr>
            <p:ph idx="1"/>
          </p:nvPr>
        </p:nvSpPr>
        <p:spPr>
          <a:xfrm>
            <a:off x="914400" y="2514600"/>
            <a:ext cx="8229600" cy="4648200"/>
          </a:xfrm>
        </p:spPr>
        <p:txBody>
          <a:bodyPr/>
          <a:lstStyle/>
          <a:p>
            <a:pPr marL="0" indent="0">
              <a:buNone/>
            </a:pPr>
            <a:r>
              <a:rPr lang="en-US" sz="2200" dirty="0"/>
              <a:t>By far, the most common access to healthcare ADA cases  involve effective communication</a:t>
            </a:r>
          </a:p>
          <a:p>
            <a:pPr marL="342900" lvl="1" indent="-342900">
              <a:buSzTx/>
              <a:buFontTx/>
              <a:buChar char="•"/>
            </a:pPr>
            <a:r>
              <a:rPr lang="en-US" sz="2100" b="1" dirty="0"/>
              <a:t>DOJ guidance: </a:t>
            </a:r>
            <a:r>
              <a:rPr lang="en-US" sz="2100" dirty="0"/>
              <a:t>Interpreters v. exchange of written notes -</a:t>
            </a:r>
            <a:r>
              <a:rPr lang="en-US" sz="2200" dirty="0"/>
              <a:t> </a:t>
            </a:r>
            <a:r>
              <a:rPr lang="en-US" sz="2000" dirty="0">
                <a:solidFill>
                  <a:srgbClr val="0033CC"/>
                </a:solidFill>
              </a:rPr>
              <a:t>28 C.F.R. Pt. 35, App. A.</a:t>
            </a:r>
          </a:p>
          <a:p>
            <a:pPr lvl="1"/>
            <a:r>
              <a:rPr lang="en-US" sz="2000" dirty="0"/>
              <a:t>Written notes may be OK when conversation is minimal (routine lab tests or regular allergy shots)</a:t>
            </a:r>
          </a:p>
          <a:p>
            <a:pPr lvl="1"/>
            <a:r>
              <a:rPr lang="en-US" sz="2000" dirty="0"/>
              <a:t>Interpreters should be used when communication is more complex (medical history, diagnoses, procedures, treatment decisions, and communications regarding at-home care)</a:t>
            </a:r>
          </a:p>
          <a:p>
            <a:pPr marL="342900" lvl="1" indent="-342900">
              <a:buSzTx/>
              <a:buFontTx/>
              <a:buChar char="•"/>
            </a:pPr>
            <a:r>
              <a:rPr lang="en-US" sz="2200" b="1" dirty="0"/>
              <a:t>Courts: </a:t>
            </a:r>
            <a:r>
              <a:rPr lang="en-US" sz="2100" dirty="0"/>
              <a:t>Most courts have found when deaf individual who uses ASL needs to communicate about a complicated medical procedure, especially a surgery, the exchange of written notes is an inadequate way to achieve effective communication</a:t>
            </a:r>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20</a:t>
            </a:fld>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In-person American Sign Language interpreters</a:t>
            </a:r>
          </a:p>
        </p:txBody>
      </p:sp>
      <p:sp>
        <p:nvSpPr>
          <p:cNvPr id="3" name="Content Placeholder 2"/>
          <p:cNvSpPr>
            <a:spLocks noGrp="1"/>
          </p:cNvSpPr>
          <p:nvPr>
            <p:ph idx="1"/>
          </p:nvPr>
        </p:nvSpPr>
        <p:spPr>
          <a:xfrm>
            <a:off x="762000" y="2438400"/>
            <a:ext cx="8382000" cy="4648200"/>
          </a:xfrm>
        </p:spPr>
        <p:txBody>
          <a:bodyPr/>
          <a:lstStyle/>
          <a:p>
            <a:pPr algn="ctr">
              <a:spcBef>
                <a:spcPts val="0"/>
              </a:spcBef>
              <a:buNone/>
            </a:pPr>
            <a:r>
              <a:rPr lang="en-US" sz="2400" b="1" i="1" dirty="0" err="1">
                <a:solidFill>
                  <a:srgbClr val="0033CC"/>
                </a:solidFill>
              </a:rPr>
              <a:t>Liese</a:t>
            </a:r>
            <a:r>
              <a:rPr lang="en-US" sz="2400" b="1" i="1" dirty="0">
                <a:solidFill>
                  <a:srgbClr val="0033CC"/>
                </a:solidFill>
              </a:rPr>
              <a:t> v. Indian River County Hospital District</a:t>
            </a:r>
            <a:endParaRPr lang="en-US" sz="2400" b="1" dirty="0">
              <a:solidFill>
                <a:srgbClr val="0033CC"/>
              </a:solidFill>
            </a:endParaRPr>
          </a:p>
          <a:p>
            <a:pPr algn="ctr">
              <a:spcBef>
                <a:spcPts val="0"/>
              </a:spcBef>
              <a:buNone/>
            </a:pPr>
            <a:r>
              <a:rPr lang="en-US" sz="1950" dirty="0">
                <a:solidFill>
                  <a:srgbClr val="0033CC"/>
                </a:solidFill>
              </a:rPr>
              <a:t>701 F.3d 334 (11th Cir. 2012)</a:t>
            </a:r>
          </a:p>
          <a:p>
            <a:r>
              <a:rPr lang="en-US" sz="2000" dirty="0"/>
              <a:t>Discrimination claim brought by husband and wife who are both deaf </a:t>
            </a:r>
          </a:p>
          <a:p>
            <a:r>
              <a:rPr lang="en-US" sz="2000" dirty="0"/>
              <a:t>Wife had emergency procedure to remove her gallbladder</a:t>
            </a:r>
          </a:p>
          <a:p>
            <a:r>
              <a:rPr lang="en-US" sz="2000" dirty="0"/>
              <a:t>Despite requesting an interpreter, communication about procedure only done by mouthing words, writing notes, and pantomiming.</a:t>
            </a:r>
          </a:p>
          <a:p>
            <a:r>
              <a:rPr lang="en-US" sz="2000" b="1" dirty="0"/>
              <a:t>Trial Court: </a:t>
            </a:r>
            <a:r>
              <a:rPr lang="en-US" sz="2000" dirty="0"/>
              <a:t>Found in favor of hospital</a:t>
            </a:r>
            <a:endParaRPr lang="en-US" sz="2000" b="1" dirty="0"/>
          </a:p>
          <a:p>
            <a:r>
              <a:rPr lang="en-US" sz="2000" b="1" dirty="0"/>
              <a:t>11</a:t>
            </a:r>
            <a:r>
              <a:rPr lang="en-US" sz="2000" b="1" baseline="30000" dirty="0"/>
              <a:t>th</a:t>
            </a:r>
            <a:r>
              <a:rPr lang="en-US" sz="2000" b="1" dirty="0"/>
              <a:t> Cir: </a:t>
            </a:r>
            <a:r>
              <a:rPr lang="en-US" sz="2000" dirty="0"/>
              <a:t>Sufficient evidence that limited auxiliary aids provided were ineffective; reversed decision granting summary judgment</a:t>
            </a:r>
          </a:p>
          <a:p>
            <a:r>
              <a:rPr lang="en-US" sz="2000" b="1" dirty="0">
                <a:solidFill>
                  <a:srgbClr val="0033CC"/>
                </a:solidFill>
              </a:rPr>
              <a:t>See also, </a:t>
            </a:r>
            <a:r>
              <a:rPr lang="en-US" sz="2000" dirty="0"/>
              <a:t>more recent DOJ settlement with </a:t>
            </a:r>
            <a:r>
              <a:rPr lang="en-US" sz="2000" b="1" dirty="0">
                <a:solidFill>
                  <a:srgbClr val="0033CC"/>
                </a:solidFill>
              </a:rPr>
              <a:t>Overlake Hospital </a:t>
            </a:r>
            <a:r>
              <a:rPr lang="en-US" sz="2000" dirty="0"/>
              <a:t>- </a:t>
            </a:r>
            <a:r>
              <a:rPr lang="en-US" sz="2000" b="1" dirty="0">
                <a:solidFill>
                  <a:srgbClr val="0033CC"/>
                </a:solidFill>
              </a:rPr>
              <a:t>www.ada.gov/overlake_sa.html,</a:t>
            </a:r>
            <a:r>
              <a:rPr lang="en-US" sz="2000" dirty="0">
                <a:solidFill>
                  <a:srgbClr val="0033CC"/>
                </a:solidFill>
              </a:rPr>
              <a:t> </a:t>
            </a:r>
            <a:r>
              <a:rPr lang="en-US" sz="2000" dirty="0"/>
              <a:t>in which hospital failed to provide interpreter during deaf woman’s childbirth and her mother was forced to interpret, meaning dad couldn’t participate in the birth. </a:t>
            </a:r>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21</a:t>
            </a:fld>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Case finding interpreter not required</a:t>
            </a:r>
          </a:p>
        </p:txBody>
      </p:sp>
      <p:sp>
        <p:nvSpPr>
          <p:cNvPr id="3" name="Content Placeholder 2"/>
          <p:cNvSpPr>
            <a:spLocks noGrp="1"/>
          </p:cNvSpPr>
          <p:nvPr>
            <p:ph idx="1"/>
          </p:nvPr>
        </p:nvSpPr>
        <p:spPr>
          <a:xfrm>
            <a:off x="914400" y="2286000"/>
            <a:ext cx="8229600" cy="4648200"/>
          </a:xfrm>
        </p:spPr>
        <p:txBody>
          <a:bodyPr/>
          <a:lstStyle/>
          <a:p>
            <a:pPr marL="0" algn="ctr">
              <a:spcBef>
                <a:spcPts val="0"/>
              </a:spcBef>
              <a:buNone/>
            </a:pPr>
            <a:r>
              <a:rPr lang="en-US" sz="2500" b="1" i="1" dirty="0">
                <a:solidFill>
                  <a:srgbClr val="0033CC"/>
                </a:solidFill>
              </a:rPr>
              <a:t>Martin v. Halifax Healthcare Sys., Inc.</a:t>
            </a:r>
          </a:p>
          <a:p>
            <a:pPr marL="0" algn="ctr">
              <a:spcBef>
                <a:spcPts val="0"/>
              </a:spcBef>
              <a:buNone/>
            </a:pPr>
            <a:r>
              <a:rPr lang="en-US" sz="2000" dirty="0">
                <a:solidFill>
                  <a:srgbClr val="0033CC"/>
                </a:solidFill>
              </a:rPr>
              <a:t>2015 WL 4591796 (11th Cir. July 31, 2015)</a:t>
            </a:r>
          </a:p>
          <a:p>
            <a:r>
              <a:rPr lang="en-US" sz="2200" dirty="0"/>
              <a:t>Deaf patient had a brief emergency room visit for a “bump on the head” – not provided with an interpreter</a:t>
            </a:r>
          </a:p>
          <a:p>
            <a:r>
              <a:rPr lang="en-US" sz="2200" b="1" dirty="0"/>
              <a:t>11</a:t>
            </a:r>
            <a:r>
              <a:rPr lang="en-US" sz="2200" b="1" baseline="30000" dirty="0"/>
              <a:t>th</a:t>
            </a:r>
            <a:r>
              <a:rPr lang="en-US" sz="2200" b="1" dirty="0"/>
              <a:t> Cir: </a:t>
            </a:r>
            <a:r>
              <a:rPr lang="en-US" sz="2200" dirty="0"/>
              <a:t>Affirmed summary judgment for hospital</a:t>
            </a:r>
          </a:p>
          <a:p>
            <a:pPr lvl="1">
              <a:spcBef>
                <a:spcPts val="0"/>
              </a:spcBef>
            </a:pPr>
            <a:r>
              <a:rPr lang="en-US" sz="2000" dirty="0"/>
              <a:t>Interpreter was not necessary because plaintiff received typed instructions, which the patient, who is able to read and write English, indicated he understood</a:t>
            </a:r>
          </a:p>
          <a:p>
            <a:pPr lvl="1">
              <a:spcBef>
                <a:spcPts val="0"/>
              </a:spcBef>
              <a:buNone/>
            </a:pPr>
            <a:r>
              <a:rPr lang="en-US" sz="1000" u="sng" dirty="0"/>
              <a:t> </a:t>
            </a:r>
          </a:p>
          <a:p>
            <a:pPr marL="0" lvl="1" indent="0">
              <a:spcBef>
                <a:spcPts val="0"/>
              </a:spcBef>
              <a:buNone/>
            </a:pPr>
            <a:r>
              <a:rPr lang="en-US" sz="2100" b="1" dirty="0"/>
              <a:t>Note:</a:t>
            </a:r>
            <a:r>
              <a:rPr lang="en-US" sz="2100" b="1" dirty="0">
                <a:solidFill>
                  <a:srgbClr val="C00000"/>
                </a:solidFill>
              </a:rPr>
              <a:t> </a:t>
            </a:r>
            <a:r>
              <a:rPr lang="en-US" sz="2100" dirty="0"/>
              <a:t>ASL and English are not the same, so some deaf people may be fluent in ASL but unable to read English, making passing notes ineffective even for communications that are not complex</a:t>
            </a:r>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22</a:t>
            </a:fld>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762000" y="1066800"/>
            <a:ext cx="7620000" cy="838200"/>
          </a:xfrm>
        </p:spPr>
        <p:txBody>
          <a:bodyPr/>
          <a:lstStyle/>
          <a:p>
            <a:r>
              <a:rPr lang="en-US" dirty="0">
                <a:solidFill>
                  <a:srgbClr val="0000CC"/>
                </a:solidFill>
              </a:rPr>
              <a:t>Access to healthcare: ASL interpreter access – Title II</a:t>
            </a:r>
          </a:p>
        </p:txBody>
      </p:sp>
      <p:sp>
        <p:nvSpPr>
          <p:cNvPr id="22531" name="Content Placeholder 2"/>
          <p:cNvSpPr>
            <a:spLocks noGrp="1"/>
          </p:cNvSpPr>
          <p:nvPr>
            <p:ph idx="1"/>
          </p:nvPr>
        </p:nvSpPr>
        <p:spPr>
          <a:xfrm>
            <a:off x="762000" y="2971800"/>
            <a:ext cx="8382000" cy="2971800"/>
          </a:xfrm>
        </p:spPr>
        <p:txBody>
          <a:bodyPr/>
          <a:lstStyle/>
          <a:p>
            <a:pPr algn="ctr">
              <a:spcBef>
                <a:spcPct val="0"/>
              </a:spcBef>
              <a:buFontTx/>
              <a:buNone/>
              <a:defRPr/>
            </a:pPr>
            <a:r>
              <a:rPr lang="en-US" sz="2600" b="1" i="1" dirty="0">
                <a:solidFill>
                  <a:srgbClr val="0000CC"/>
                </a:solidFill>
              </a:rPr>
              <a:t>U.S. v. Washington State Healthcare Authority</a:t>
            </a:r>
          </a:p>
          <a:p>
            <a:pPr algn="ctr">
              <a:spcBef>
                <a:spcPct val="0"/>
              </a:spcBef>
              <a:buFontTx/>
              <a:buNone/>
              <a:defRPr/>
            </a:pPr>
            <a:r>
              <a:rPr lang="en-US" sz="2000" u="sng" dirty="0">
                <a:solidFill>
                  <a:srgbClr val="0000CC"/>
                </a:solidFill>
              </a:rPr>
              <a:t>www.ada.gov/wshca_sa.html</a:t>
            </a:r>
          </a:p>
          <a:p>
            <a:pPr marL="342900" lvl="1" indent="-342900">
              <a:spcBef>
                <a:spcPts val="200"/>
              </a:spcBef>
              <a:buSzTx/>
              <a:buFontTx/>
              <a:buChar char="•"/>
              <a:defRPr/>
            </a:pPr>
            <a:r>
              <a:rPr lang="en-US" sz="2000" dirty="0"/>
              <a:t>Healthcare Authority (HCA) administers Washington State’s Medicaid program</a:t>
            </a:r>
          </a:p>
          <a:p>
            <a:pPr marL="342900" lvl="1" indent="-342900">
              <a:spcBef>
                <a:spcPts val="200"/>
              </a:spcBef>
              <a:buSzTx/>
              <a:buFontTx/>
              <a:buChar char="•"/>
              <a:defRPr/>
            </a:pPr>
            <a:r>
              <a:rPr lang="en-US" sz="2000" dirty="0"/>
              <a:t>HCA claimed it provided ASL interpreters for Medicaid recipients’ medical appointments, but in actuality, interpreters often not available</a:t>
            </a:r>
          </a:p>
          <a:p>
            <a:pPr marL="342900" lvl="1" indent="-342900">
              <a:spcBef>
                <a:spcPts val="200"/>
              </a:spcBef>
              <a:buSzTx/>
              <a:buFontTx/>
              <a:buChar char="•"/>
              <a:defRPr/>
            </a:pPr>
            <a:r>
              <a:rPr lang="en-US" sz="2000" dirty="0"/>
              <a:t>As a result, people needing interpreters had to cancel or re-schedule medical appointments or proceed without an interpreter</a:t>
            </a:r>
          </a:p>
          <a:p>
            <a:pPr marL="342900" lvl="1" indent="-342900">
              <a:spcBef>
                <a:spcPts val="200"/>
              </a:spcBef>
              <a:buSzTx/>
              <a:buFontTx/>
              <a:buChar char="•"/>
              <a:defRPr/>
            </a:pPr>
            <a:r>
              <a:rPr lang="en-US" sz="2000" b="1" dirty="0"/>
              <a:t>Settlement:</a:t>
            </a:r>
          </a:p>
          <a:p>
            <a:pPr marL="742950" lvl="2" indent="-342900">
              <a:spcBef>
                <a:spcPts val="200"/>
              </a:spcBef>
              <a:buFontTx/>
              <a:buChar char="•"/>
              <a:defRPr/>
            </a:pPr>
            <a:r>
              <a:rPr lang="en-US" sz="2000" dirty="0"/>
              <a:t>HCA will enter into contract with Interpreter Services Provider that has at least 100 qualified interpreters covering the geographic regions of the entire state</a:t>
            </a:r>
          </a:p>
          <a:p>
            <a:pPr marL="742950" lvl="2" indent="-342900">
              <a:spcBef>
                <a:spcPts val="200"/>
              </a:spcBef>
              <a:buFontTx/>
              <a:buChar char="•"/>
              <a:defRPr/>
            </a:pPr>
            <a:r>
              <a:rPr lang="en-US" sz="2000" dirty="0"/>
              <a:t>Must meet at least 90% of ASL interpreter requests</a:t>
            </a:r>
          </a:p>
          <a:p>
            <a:pPr marL="742950" lvl="2" indent="-342900">
              <a:spcBef>
                <a:spcPts val="200"/>
              </a:spcBef>
              <a:buFontTx/>
              <a:buChar char="•"/>
              <a:defRPr/>
            </a:pPr>
            <a:r>
              <a:rPr lang="en-US" sz="2000" dirty="0"/>
              <a:t>Must meet technical standards if using Video Remote Interpreting</a:t>
            </a:r>
          </a:p>
        </p:txBody>
      </p:sp>
      <p:sp>
        <p:nvSpPr>
          <p:cNvPr id="4" name="Slide Number Placeholder 3"/>
          <p:cNvSpPr>
            <a:spLocks noGrp="1"/>
          </p:cNvSpPr>
          <p:nvPr>
            <p:ph type="sldNum" sz="quarter" idx="10"/>
          </p:nvPr>
        </p:nvSpPr>
        <p:spPr/>
        <p:txBody>
          <a:bodyPr/>
          <a:lstStyle/>
          <a:p>
            <a:pPr>
              <a:defRPr/>
            </a:pPr>
            <a:fld id="{132B9959-451D-48F7-B5FF-06B63B424E18}" type="slidenum">
              <a:rPr lang="en-US" smtClean="0"/>
              <a:pPr>
                <a:defRPr/>
              </a:pPr>
              <a:t>23</a:t>
            </a:fld>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8001000" cy="838200"/>
          </a:xfrm>
        </p:spPr>
        <p:txBody>
          <a:bodyPr/>
          <a:lstStyle/>
          <a:p>
            <a:r>
              <a:rPr lang="en-US" altLang="en-US" sz="3200" dirty="0">
                <a:solidFill>
                  <a:srgbClr val="0033CC"/>
                </a:solidFill>
              </a:rPr>
              <a:t>Effective communication in healthcare not limited to deaf patients</a:t>
            </a:r>
          </a:p>
        </p:txBody>
      </p:sp>
      <p:sp>
        <p:nvSpPr>
          <p:cNvPr id="3" name="Content Placeholder 2"/>
          <p:cNvSpPr>
            <a:spLocks noGrp="1"/>
          </p:cNvSpPr>
          <p:nvPr>
            <p:ph idx="1"/>
          </p:nvPr>
        </p:nvSpPr>
        <p:spPr>
          <a:xfrm>
            <a:off x="914400" y="2209800"/>
            <a:ext cx="8229600" cy="4648200"/>
          </a:xfrm>
        </p:spPr>
        <p:txBody>
          <a:bodyPr/>
          <a:lstStyle/>
          <a:p>
            <a:r>
              <a:rPr lang="en-US" sz="2400" dirty="0"/>
              <a:t>Vast majority of healthcare ADA effective communication cases involve patients who are deaf</a:t>
            </a:r>
          </a:p>
          <a:p>
            <a:pPr>
              <a:spcBef>
                <a:spcPts val="600"/>
              </a:spcBef>
            </a:pPr>
            <a:r>
              <a:rPr lang="en-US" sz="2400" dirty="0"/>
              <a:t>However, requirement to provide effective communication extends to all disabilities</a:t>
            </a:r>
          </a:p>
          <a:p>
            <a:pPr algn="ctr">
              <a:spcBef>
                <a:spcPts val="600"/>
              </a:spcBef>
              <a:buNone/>
            </a:pPr>
            <a:r>
              <a:rPr lang="en-US" sz="2400" b="1" i="1" dirty="0">
                <a:solidFill>
                  <a:srgbClr val="0033CC"/>
                </a:solidFill>
              </a:rPr>
              <a:t>Reed v. Columbia Saint Mary's Hospital </a:t>
            </a:r>
          </a:p>
          <a:p>
            <a:pPr algn="ctr">
              <a:spcBef>
                <a:spcPts val="0"/>
              </a:spcBef>
              <a:buNone/>
            </a:pPr>
            <a:r>
              <a:rPr lang="en-US" sz="2000" dirty="0">
                <a:solidFill>
                  <a:srgbClr val="0033CC"/>
                </a:solidFill>
              </a:rPr>
              <a:t>782 F.3d 331 (7</a:t>
            </a:r>
            <a:r>
              <a:rPr lang="en-US" sz="2000" baseline="30000" dirty="0">
                <a:solidFill>
                  <a:srgbClr val="0033CC"/>
                </a:solidFill>
              </a:rPr>
              <a:t>th</a:t>
            </a:r>
            <a:r>
              <a:rPr lang="en-US" sz="2000" dirty="0">
                <a:solidFill>
                  <a:srgbClr val="0033CC"/>
                </a:solidFill>
              </a:rPr>
              <a:t> Cir. 2015)</a:t>
            </a:r>
          </a:p>
          <a:p>
            <a:r>
              <a:rPr lang="en-US" sz="2400" dirty="0"/>
              <a:t>Reed has </a:t>
            </a:r>
            <a:r>
              <a:rPr lang="en-US" sz="2400" dirty="0" err="1"/>
              <a:t>tardive</a:t>
            </a:r>
            <a:r>
              <a:rPr lang="en-US" sz="2400" dirty="0"/>
              <a:t> </a:t>
            </a:r>
            <a:r>
              <a:rPr lang="en-US" sz="2400" dirty="0" err="1"/>
              <a:t>dyskinesia</a:t>
            </a:r>
            <a:r>
              <a:rPr lang="en-US" sz="2400" dirty="0"/>
              <a:t> which limits her ability to speak – uses a communication device to communicate</a:t>
            </a:r>
          </a:p>
          <a:p>
            <a:r>
              <a:rPr lang="en-US" sz="2400" dirty="0"/>
              <a:t>During a hospital visit for mental health issues, she was denied access to her communication device</a:t>
            </a:r>
          </a:p>
          <a:p>
            <a:r>
              <a:rPr lang="en-US" sz="2400" b="1" dirty="0"/>
              <a:t>Court:</a:t>
            </a:r>
            <a:r>
              <a:rPr lang="en-US" sz="2400" dirty="0"/>
              <a:t> Viable ADA complaint that healthcare provider failed to provide effective communication</a:t>
            </a:r>
            <a:endParaRPr lang="en-US" sz="2400" b="1"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24</a:t>
            </a:fld>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VRI vs. In-person interpreters</a:t>
            </a:r>
          </a:p>
        </p:txBody>
      </p:sp>
      <p:sp>
        <p:nvSpPr>
          <p:cNvPr id="3" name="Content Placeholder 2"/>
          <p:cNvSpPr>
            <a:spLocks noGrp="1"/>
          </p:cNvSpPr>
          <p:nvPr>
            <p:ph idx="1"/>
          </p:nvPr>
        </p:nvSpPr>
        <p:spPr>
          <a:xfrm>
            <a:off x="914400" y="3200400"/>
            <a:ext cx="8229600" cy="4648200"/>
          </a:xfrm>
        </p:spPr>
        <p:txBody>
          <a:bodyPr/>
          <a:lstStyle/>
          <a:p>
            <a:pPr>
              <a:buNone/>
            </a:pPr>
            <a:r>
              <a:rPr lang="en-US" sz="2400" dirty="0"/>
              <a:t>DOJ Regulations include Video Remote Interpreting (VRI)</a:t>
            </a:r>
          </a:p>
          <a:p>
            <a:r>
              <a:rPr lang="en-US" sz="2200" b="1" dirty="0"/>
              <a:t>VRI: </a:t>
            </a:r>
            <a:r>
              <a:rPr lang="en-US" sz="2200" dirty="0"/>
              <a:t>Connects an off-site interpreter through the use of a video conferencing system to facilitate communication</a:t>
            </a:r>
          </a:p>
          <a:p>
            <a:r>
              <a:rPr lang="en-US" sz="2200" b="1" dirty="0"/>
              <a:t>Performance standards:</a:t>
            </a:r>
            <a:r>
              <a:rPr lang="en-US" sz="2200" b="1" dirty="0">
                <a:solidFill>
                  <a:srgbClr val="C00000"/>
                </a:solidFill>
              </a:rPr>
              <a:t> </a:t>
            </a:r>
            <a:r>
              <a:rPr lang="en-US" sz="2200" dirty="0">
                <a:solidFill>
                  <a:srgbClr val="0033CC"/>
                </a:solidFill>
              </a:rPr>
              <a:t>28 C.F.R. § 36.303(f); 28 C.F.R. § 35.160(d)</a:t>
            </a:r>
          </a:p>
          <a:p>
            <a:pPr lvl="1"/>
            <a:r>
              <a:rPr lang="en-US" sz="2200" dirty="0"/>
              <a:t>Must have high-speed, wide-bandwidth video connection required to prevent low-quality video images</a:t>
            </a:r>
          </a:p>
          <a:p>
            <a:pPr lvl="1"/>
            <a:r>
              <a:rPr lang="en-US" sz="2200" dirty="0"/>
              <a:t>Must provide adequate staff training to ensure quick set-up and operation of the machine</a:t>
            </a:r>
          </a:p>
          <a:p>
            <a:pPr marL="342900" lvl="1" indent="-342900">
              <a:buSzPct val="120000"/>
              <a:buFontTx/>
              <a:buChar char="•"/>
            </a:pPr>
            <a:r>
              <a:rPr lang="en-US" sz="2200" dirty="0"/>
              <a:t>For a sample DOJ agreement applying these performance standards, see DOJ Agreement with Mountain States Health Systems at </a:t>
            </a:r>
            <a:r>
              <a:rPr lang="en-US" sz="2000" dirty="0">
                <a:solidFill>
                  <a:srgbClr val="0033CC"/>
                </a:solidFill>
              </a:rPr>
              <a:t>www.ada.gov/mountain_state_sa.html</a:t>
            </a:r>
          </a:p>
          <a:p>
            <a:endParaRPr lang="en-US" sz="2200" dirty="0"/>
          </a:p>
          <a:p>
            <a:pPr lvl="1">
              <a:buNone/>
            </a:pPr>
            <a:endParaRPr lang="en-US" sz="2200" dirty="0"/>
          </a:p>
          <a:p>
            <a:pPr lvl="1">
              <a:buNone/>
            </a:pPr>
            <a:endParaRPr lang="en-US" sz="2200" dirty="0"/>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25</a:t>
            </a:fld>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VRI vs. In-person interpreters</a:t>
            </a:r>
          </a:p>
        </p:txBody>
      </p:sp>
      <p:sp>
        <p:nvSpPr>
          <p:cNvPr id="3" name="Content Placeholder 2"/>
          <p:cNvSpPr>
            <a:spLocks noGrp="1"/>
          </p:cNvSpPr>
          <p:nvPr>
            <p:ph idx="1"/>
          </p:nvPr>
        </p:nvSpPr>
        <p:spPr>
          <a:xfrm>
            <a:off x="838200" y="2971800"/>
            <a:ext cx="8305800" cy="4648200"/>
          </a:xfrm>
        </p:spPr>
        <p:txBody>
          <a:bodyPr/>
          <a:lstStyle/>
          <a:p>
            <a:r>
              <a:rPr lang="en-US" sz="2400" b="1" dirty="0"/>
              <a:t>Potential problems: </a:t>
            </a:r>
          </a:p>
          <a:p>
            <a:pPr lvl="1"/>
            <a:r>
              <a:rPr lang="en-US" sz="2150" dirty="0"/>
              <a:t>DOJ: When individual cannot access screen because of vision loss or because of positioning due to injury - </a:t>
            </a:r>
            <a:r>
              <a:rPr lang="en-US" sz="2000" dirty="0">
                <a:solidFill>
                  <a:srgbClr val="0033CC"/>
                </a:solidFill>
              </a:rPr>
              <a:t>www.ada.gov/effective-comm.htm</a:t>
            </a:r>
          </a:p>
          <a:p>
            <a:pPr lvl="1">
              <a:spcBef>
                <a:spcPts val="0"/>
              </a:spcBef>
            </a:pPr>
            <a:r>
              <a:rPr lang="en-US" sz="2150" dirty="0"/>
              <a:t>NAD: Concerned about overreliance, technological problems, lack of adequate training – </a:t>
            </a:r>
            <a:r>
              <a:rPr lang="en-US" sz="2000" dirty="0">
                <a:solidFill>
                  <a:srgbClr val="0033CC"/>
                </a:solidFill>
              </a:rPr>
              <a:t>www.nad.org/issues/technology/vri/position-statement-hospitals</a:t>
            </a:r>
          </a:p>
          <a:p>
            <a:pPr algn="ctr">
              <a:spcBef>
                <a:spcPts val="0"/>
              </a:spcBef>
              <a:buNone/>
            </a:pPr>
            <a:r>
              <a:rPr lang="en-US" sz="800" dirty="0">
                <a:solidFill>
                  <a:srgbClr val="C00000"/>
                </a:solidFill>
              </a:rPr>
              <a:t> </a:t>
            </a:r>
          </a:p>
          <a:p>
            <a:pPr algn="ctr">
              <a:spcBef>
                <a:spcPts val="0"/>
              </a:spcBef>
              <a:buNone/>
            </a:pPr>
            <a:r>
              <a:rPr lang="en-US" sz="2400" b="1" i="1" dirty="0" err="1">
                <a:solidFill>
                  <a:srgbClr val="0033CC"/>
                </a:solidFill>
              </a:rPr>
              <a:t>Shaika</a:t>
            </a:r>
            <a:r>
              <a:rPr lang="en-US" sz="2400" b="1" i="1" dirty="0">
                <a:solidFill>
                  <a:srgbClr val="0033CC"/>
                </a:solidFill>
              </a:rPr>
              <a:t> v. </a:t>
            </a:r>
            <a:r>
              <a:rPr lang="en-US" sz="2400" b="1" i="1" dirty="0" err="1">
                <a:solidFill>
                  <a:srgbClr val="0033CC"/>
                </a:solidFill>
              </a:rPr>
              <a:t>Gnaden</a:t>
            </a:r>
            <a:r>
              <a:rPr lang="en-US" sz="2400" b="1" i="1" dirty="0">
                <a:solidFill>
                  <a:srgbClr val="0033CC"/>
                </a:solidFill>
              </a:rPr>
              <a:t> </a:t>
            </a:r>
            <a:r>
              <a:rPr lang="en-US" sz="2400" b="1" i="1" dirty="0" err="1">
                <a:solidFill>
                  <a:srgbClr val="0033CC"/>
                </a:solidFill>
              </a:rPr>
              <a:t>Huetten</a:t>
            </a:r>
            <a:r>
              <a:rPr lang="en-US" sz="2400" b="1" i="1" dirty="0">
                <a:solidFill>
                  <a:srgbClr val="0033CC"/>
                </a:solidFill>
              </a:rPr>
              <a:t> Memorial Hospital</a:t>
            </a:r>
            <a:endParaRPr lang="en-US" sz="2400" b="1" dirty="0">
              <a:solidFill>
                <a:srgbClr val="0033CC"/>
              </a:solidFill>
            </a:endParaRPr>
          </a:p>
          <a:p>
            <a:pPr algn="ctr">
              <a:spcBef>
                <a:spcPts val="0"/>
              </a:spcBef>
              <a:buNone/>
            </a:pPr>
            <a:r>
              <a:rPr lang="en-US" sz="2000" b="1" dirty="0">
                <a:solidFill>
                  <a:srgbClr val="0033CC"/>
                </a:solidFill>
              </a:rPr>
              <a:t>2015 WL 4092390 (M.D. Pa. July 7, 2015)</a:t>
            </a:r>
          </a:p>
          <a:p>
            <a:pPr>
              <a:spcBef>
                <a:spcPts val="0"/>
              </a:spcBef>
            </a:pPr>
            <a:r>
              <a:rPr lang="en-US" sz="2000" dirty="0"/>
              <a:t>The Hospital’s VRI did not work, so staff used written notes to communicate to the plaintiff that her daughter had passed away</a:t>
            </a:r>
          </a:p>
          <a:p>
            <a:pPr>
              <a:spcBef>
                <a:spcPts val="0"/>
              </a:spcBef>
            </a:pPr>
            <a:r>
              <a:rPr lang="en-US" sz="2000" b="1" dirty="0"/>
              <a:t>Court: </a:t>
            </a:r>
            <a:r>
              <a:rPr lang="en-US" sz="2000" dirty="0"/>
              <a:t>Denied motion to dismiss with respect to whether the hospital had acted with deliberate indifference to the plaintiff’s rights, </a:t>
            </a:r>
            <a:r>
              <a:rPr lang="en-US" sz="2000" dirty="0">
                <a:solidFill>
                  <a:srgbClr val="0033CC"/>
                </a:solidFill>
              </a:rPr>
              <a:t>but see </a:t>
            </a:r>
            <a:r>
              <a:rPr lang="en-US" sz="2000" b="1" i="1" dirty="0">
                <a:solidFill>
                  <a:srgbClr val="0033CC"/>
                </a:solidFill>
              </a:rPr>
              <a:t>Horan v. Univ. Hosp., </a:t>
            </a:r>
            <a:r>
              <a:rPr lang="en-US" sz="2000" dirty="0">
                <a:solidFill>
                  <a:srgbClr val="0033CC"/>
                </a:solidFill>
              </a:rPr>
              <a:t>2019 WL 1767063 (N.D. Ohio Apr. 22, 2019)</a:t>
            </a:r>
          </a:p>
          <a:p>
            <a:pPr>
              <a:spcBef>
                <a:spcPts val="400"/>
              </a:spcBef>
              <a:buNone/>
              <a:defRPr/>
            </a:pPr>
            <a:endParaRPr lang="en-US" sz="2000" dirty="0"/>
          </a:p>
          <a:p>
            <a:pPr>
              <a:spcBef>
                <a:spcPts val="400"/>
              </a:spcBef>
              <a:defRPr/>
            </a:pPr>
            <a:endParaRPr lang="en-US" sz="2200" dirty="0"/>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26</a:t>
            </a:fld>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VRI vs. In-person interpreters</a:t>
            </a:r>
          </a:p>
        </p:txBody>
      </p:sp>
      <p:sp>
        <p:nvSpPr>
          <p:cNvPr id="3" name="Content Placeholder 2"/>
          <p:cNvSpPr>
            <a:spLocks noGrp="1"/>
          </p:cNvSpPr>
          <p:nvPr>
            <p:ph idx="1"/>
          </p:nvPr>
        </p:nvSpPr>
        <p:spPr>
          <a:xfrm>
            <a:off x="914400" y="2895600"/>
            <a:ext cx="8229600" cy="4648200"/>
          </a:xfrm>
        </p:spPr>
        <p:txBody>
          <a:bodyPr/>
          <a:lstStyle/>
          <a:p>
            <a:pPr algn="ctr">
              <a:spcBef>
                <a:spcPct val="0"/>
              </a:spcBef>
              <a:buFontTx/>
              <a:buNone/>
            </a:pPr>
            <a:r>
              <a:rPr lang="en-US" sz="2600" b="1" i="1" dirty="0">
                <a:solidFill>
                  <a:srgbClr val="0033CC"/>
                </a:solidFill>
              </a:rPr>
              <a:t>Silva v. Baptist Health South Florida</a:t>
            </a:r>
          </a:p>
          <a:p>
            <a:pPr algn="ctr">
              <a:spcBef>
                <a:spcPct val="0"/>
              </a:spcBef>
              <a:buFontTx/>
              <a:buNone/>
            </a:pPr>
            <a:r>
              <a:rPr lang="en-US" altLang="en-US" sz="2000" dirty="0">
                <a:solidFill>
                  <a:srgbClr val="0033CC"/>
                </a:solidFill>
              </a:rPr>
              <a:t>856 F.3d 824 </a:t>
            </a:r>
            <a:r>
              <a:rPr lang="en-US" sz="2000" dirty="0">
                <a:solidFill>
                  <a:srgbClr val="0033CC"/>
                </a:solidFill>
              </a:rPr>
              <a:t>(11th Cir. 2017)</a:t>
            </a:r>
          </a:p>
          <a:p>
            <a:pPr>
              <a:spcBef>
                <a:spcPts val="300"/>
              </a:spcBef>
            </a:pPr>
            <a:r>
              <a:rPr lang="en-US" sz="2100" dirty="0"/>
              <a:t>Plaintiffs alleged that Hospital’s persistent use of VRI violated the ADA because of technical difficulties or practical limitations</a:t>
            </a:r>
          </a:p>
          <a:p>
            <a:pPr lvl="1">
              <a:spcBef>
                <a:spcPts val="300"/>
              </a:spcBef>
            </a:pPr>
            <a:r>
              <a:rPr lang="en-US" sz="2000" dirty="0"/>
              <a:t>Ex: Machine was inoperable or unusable, picture would be blocked, frozen or degraded, staff don’t know how to use it</a:t>
            </a:r>
          </a:p>
          <a:p>
            <a:pPr>
              <a:spcBef>
                <a:spcPts val="300"/>
              </a:spcBef>
            </a:pPr>
            <a:r>
              <a:rPr lang="en-US" sz="2100" b="1" dirty="0"/>
              <a:t>District Court: </a:t>
            </a:r>
            <a:r>
              <a:rPr lang="en-US" sz="2100" dirty="0"/>
              <a:t>Hospital provided effective communication</a:t>
            </a:r>
          </a:p>
          <a:p>
            <a:pPr lvl="1">
              <a:spcBef>
                <a:spcPts val="300"/>
              </a:spcBef>
            </a:pPr>
            <a:r>
              <a:rPr lang="en-US" sz="2000" dirty="0"/>
              <a:t>No evidence of misdiagnosis or improper medical treatment</a:t>
            </a:r>
          </a:p>
          <a:p>
            <a:pPr lvl="1">
              <a:spcBef>
                <a:spcPts val="300"/>
              </a:spcBef>
            </a:pPr>
            <a:r>
              <a:rPr lang="en-US" sz="2000" dirty="0"/>
              <a:t>Plaintiffs failed to identify what they failed to understand</a:t>
            </a:r>
          </a:p>
          <a:p>
            <a:pPr lvl="1">
              <a:spcBef>
                <a:spcPts val="300"/>
              </a:spcBef>
            </a:pPr>
            <a:r>
              <a:rPr lang="en-US" sz="2000" dirty="0"/>
              <a:t>Plaintiffs lacked standing to seek injunctive relief</a:t>
            </a:r>
          </a:p>
          <a:p>
            <a:pPr>
              <a:spcBef>
                <a:spcPts val="300"/>
              </a:spcBef>
            </a:pPr>
            <a:r>
              <a:rPr lang="en-US" sz="2100" b="1" dirty="0"/>
              <a:t>Appeal: </a:t>
            </a:r>
            <a:r>
              <a:rPr lang="en-US" sz="2100" dirty="0"/>
              <a:t>DOJ amicus brief </a:t>
            </a:r>
            <a:r>
              <a:rPr lang="en-US" sz="2100" dirty="0">
                <a:solidFill>
                  <a:srgbClr val="0033CC"/>
                </a:solidFill>
              </a:rPr>
              <a:t>www.justice.gov/crt/file/870846/download</a:t>
            </a:r>
          </a:p>
          <a:p>
            <a:pPr>
              <a:spcBef>
                <a:spcPts val="300"/>
              </a:spcBef>
            </a:pPr>
            <a:r>
              <a:rPr lang="en-US" sz="2100" b="1" dirty="0"/>
              <a:t>11th Cir: </a:t>
            </a:r>
            <a:r>
              <a:rPr lang="en-US" sz="2100" dirty="0"/>
              <a:t>Found for plaintiffs (reversed/remanded MSJ)</a:t>
            </a:r>
          </a:p>
          <a:p>
            <a:pPr>
              <a:spcBef>
                <a:spcPts val="400"/>
              </a:spcBef>
              <a:defRPr/>
            </a:pPr>
            <a:endParaRPr lang="en-US" sz="2000" dirty="0"/>
          </a:p>
          <a:p>
            <a:pPr>
              <a:spcBef>
                <a:spcPts val="400"/>
              </a:spcBef>
              <a:defRPr/>
            </a:pPr>
            <a:endParaRPr lang="en-US" sz="2200" dirty="0"/>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27</a:t>
            </a:fld>
            <a:endParaRPr 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VRI vs. In-person interpreters</a:t>
            </a:r>
          </a:p>
        </p:txBody>
      </p:sp>
      <p:sp>
        <p:nvSpPr>
          <p:cNvPr id="3" name="Content Placeholder 2"/>
          <p:cNvSpPr>
            <a:spLocks noGrp="1"/>
          </p:cNvSpPr>
          <p:nvPr>
            <p:ph idx="1"/>
          </p:nvPr>
        </p:nvSpPr>
        <p:spPr>
          <a:xfrm>
            <a:off x="914400" y="2743200"/>
            <a:ext cx="8229600" cy="4648200"/>
          </a:xfrm>
        </p:spPr>
        <p:txBody>
          <a:bodyPr/>
          <a:lstStyle/>
          <a:p>
            <a:pPr>
              <a:spcBef>
                <a:spcPts val="300"/>
              </a:spcBef>
            </a:pPr>
            <a:r>
              <a:rPr lang="en-US" sz="2100" dirty="0"/>
              <a:t>ADA/Rehab Act claims are not the same as medical malpractice</a:t>
            </a:r>
          </a:p>
          <a:p>
            <a:pPr marL="742950" lvl="2" indent="-342900">
              <a:spcBef>
                <a:spcPts val="300"/>
              </a:spcBef>
              <a:buSzPct val="50000"/>
              <a:buFont typeface="Wingdings" pitchFamily="2" charset="2"/>
              <a:buChar char="v"/>
            </a:pPr>
            <a:r>
              <a:rPr lang="en-US" sz="2000" dirty="0"/>
              <a:t>Focus is on </a:t>
            </a:r>
            <a:r>
              <a:rPr lang="en-US" sz="2000" b="1" i="1" dirty="0"/>
              <a:t>communication</a:t>
            </a:r>
            <a:r>
              <a:rPr lang="en-US" sz="2000" dirty="0"/>
              <a:t> itself – not the </a:t>
            </a:r>
            <a:r>
              <a:rPr lang="en-US" sz="2000" b="1" i="1" dirty="0"/>
              <a:t>consequences</a:t>
            </a:r>
            <a:r>
              <a:rPr lang="en-US" sz="2000" dirty="0"/>
              <a:t> of the failed communication </a:t>
            </a:r>
          </a:p>
          <a:p>
            <a:pPr lvl="1">
              <a:spcBef>
                <a:spcPts val="300"/>
              </a:spcBef>
            </a:pPr>
            <a:r>
              <a:rPr lang="en-US" sz="2000" b="1" dirty="0"/>
              <a:t>Question: </a:t>
            </a:r>
            <a:r>
              <a:rPr lang="en-US" sz="2000" dirty="0"/>
              <a:t>Did patient experience a real hindrance, due to her disability, affecting her ability to exchange material medical information with her health care professionals?</a:t>
            </a:r>
          </a:p>
          <a:p>
            <a:pPr>
              <a:spcBef>
                <a:spcPts val="300"/>
              </a:spcBef>
            </a:pPr>
            <a:r>
              <a:rPr lang="en-US" sz="2100" dirty="0"/>
              <a:t>Here, Plaintiffs provided evidence that they were “hindered” due to issues with VRI and lack of in-person interpreters </a:t>
            </a:r>
          </a:p>
          <a:p>
            <a:pPr>
              <a:spcBef>
                <a:spcPts val="300"/>
              </a:spcBef>
            </a:pPr>
            <a:r>
              <a:rPr lang="en-US" sz="2100" dirty="0"/>
              <a:t>Plaintiffs are not required to identify exactly what information they were unable to understand or convey </a:t>
            </a:r>
          </a:p>
          <a:p>
            <a:pPr>
              <a:spcBef>
                <a:spcPts val="300"/>
              </a:spcBef>
            </a:pPr>
            <a:r>
              <a:rPr lang="en-US" sz="2100" dirty="0"/>
              <a:t>Cites DOJ regulations re: VRI</a:t>
            </a:r>
            <a:endParaRPr lang="en-US" sz="2100" b="1" dirty="0"/>
          </a:p>
          <a:p>
            <a:pPr>
              <a:spcBef>
                <a:spcPts val="300"/>
              </a:spcBef>
            </a:pPr>
            <a:r>
              <a:rPr lang="en-US" sz="2100" dirty="0"/>
              <a:t>Plaintiffs had </a:t>
            </a:r>
            <a:r>
              <a:rPr lang="en-US" sz="2100" b="1" dirty="0"/>
              <a:t>standing</a:t>
            </a:r>
            <a:r>
              <a:rPr lang="en-US" sz="2100" dirty="0"/>
              <a:t> because they regularly used the Hospital, lived nearby and were likely to return</a:t>
            </a:r>
          </a:p>
          <a:p>
            <a:pPr>
              <a:spcBef>
                <a:spcPts val="300"/>
              </a:spcBef>
            </a:pPr>
            <a:endParaRPr lang="en-US" sz="2100" dirty="0">
              <a:solidFill>
                <a:srgbClr val="0033CC"/>
              </a:solidFill>
            </a:endParaRPr>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28</a:t>
            </a:fld>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62000" y="1066800"/>
            <a:ext cx="5715000" cy="838200"/>
          </a:xfrm>
        </p:spPr>
        <p:txBody>
          <a:bodyPr/>
          <a:lstStyle/>
          <a:p>
            <a:r>
              <a:rPr lang="en-US" dirty="0">
                <a:solidFill>
                  <a:srgbClr val="0033CC"/>
                </a:solidFill>
              </a:rPr>
              <a:t>Video Remote Interpreting (VRI)</a:t>
            </a:r>
          </a:p>
        </p:txBody>
      </p:sp>
      <p:sp>
        <p:nvSpPr>
          <p:cNvPr id="8195" name="Content Placeholder 2"/>
          <p:cNvSpPr>
            <a:spLocks noGrp="1"/>
          </p:cNvSpPr>
          <p:nvPr>
            <p:ph idx="1"/>
          </p:nvPr>
        </p:nvSpPr>
        <p:spPr>
          <a:xfrm>
            <a:off x="762000" y="2133600"/>
            <a:ext cx="8382000" cy="4724400"/>
          </a:xfrm>
        </p:spPr>
        <p:txBody>
          <a:bodyPr/>
          <a:lstStyle/>
          <a:p>
            <a:pPr algn="ctr">
              <a:spcBef>
                <a:spcPct val="0"/>
              </a:spcBef>
              <a:buFontTx/>
              <a:buNone/>
              <a:defRPr/>
            </a:pPr>
            <a:r>
              <a:rPr lang="en-US" sz="2600" b="1" i="1" dirty="0">
                <a:solidFill>
                  <a:srgbClr val="0033CC"/>
                </a:solidFill>
              </a:rPr>
              <a:t>Morales v. Saint Barnabas Medical Center</a:t>
            </a:r>
          </a:p>
          <a:p>
            <a:pPr algn="ctr">
              <a:spcBef>
                <a:spcPct val="0"/>
              </a:spcBef>
              <a:buFontTx/>
              <a:buNone/>
              <a:defRPr/>
            </a:pPr>
            <a:r>
              <a:rPr lang="en-US" altLang="en-US" sz="1900" dirty="0">
                <a:solidFill>
                  <a:srgbClr val="0033CC"/>
                </a:solidFill>
              </a:rPr>
              <a:t>13-cv-06363 </a:t>
            </a:r>
            <a:r>
              <a:rPr lang="en-US" sz="1900" dirty="0">
                <a:solidFill>
                  <a:srgbClr val="0033CC"/>
                </a:solidFill>
              </a:rPr>
              <a:t>(D.N.J. Consent Order - 2017)</a:t>
            </a:r>
          </a:p>
          <a:p>
            <a:pPr>
              <a:spcBef>
                <a:spcPct val="0"/>
              </a:spcBef>
              <a:defRPr/>
            </a:pPr>
            <a:r>
              <a:rPr lang="en-US" sz="2000" dirty="0"/>
              <a:t>For VRI, must meet </a:t>
            </a:r>
            <a:r>
              <a:rPr lang="en-US" sz="2000" b="1" dirty="0"/>
              <a:t>DOJ regulatory requirements </a:t>
            </a:r>
            <a:r>
              <a:rPr lang="en-US" sz="2000" dirty="0"/>
              <a:t>– examples: </a:t>
            </a:r>
          </a:p>
          <a:p>
            <a:pPr lvl="1">
              <a:spcBef>
                <a:spcPct val="0"/>
              </a:spcBef>
              <a:defRPr/>
            </a:pPr>
            <a:r>
              <a:rPr lang="en-US" sz="2000" dirty="0"/>
              <a:t>High quality video images; sharp and large image</a:t>
            </a:r>
          </a:p>
          <a:p>
            <a:pPr>
              <a:spcBef>
                <a:spcPct val="0"/>
              </a:spcBef>
              <a:defRPr/>
            </a:pPr>
            <a:r>
              <a:rPr lang="en-US" sz="2000" dirty="0"/>
              <a:t>VRI </a:t>
            </a:r>
            <a:r>
              <a:rPr lang="en-US" sz="2000" b="1" dirty="0"/>
              <a:t>shall not be used</a:t>
            </a:r>
            <a:r>
              <a:rPr lang="en-US" sz="2000" dirty="0"/>
              <a:t> when it is </a:t>
            </a:r>
            <a:r>
              <a:rPr lang="en-US" sz="2000" b="1" dirty="0"/>
              <a:t>ineffective</a:t>
            </a:r>
            <a:r>
              <a:rPr lang="en-US" sz="2000" dirty="0"/>
              <a:t> – examples:</a:t>
            </a:r>
          </a:p>
          <a:p>
            <a:pPr lvl="1">
              <a:spcBef>
                <a:spcPct val="0"/>
              </a:spcBef>
              <a:defRPr/>
            </a:pPr>
            <a:r>
              <a:rPr lang="en-US" sz="2000" dirty="0"/>
              <a:t>Inability to see, move head/hands/arm, limited cognition, or pain</a:t>
            </a:r>
          </a:p>
          <a:p>
            <a:pPr lvl="1">
              <a:spcBef>
                <a:spcPct val="0"/>
              </a:spcBef>
              <a:defRPr/>
            </a:pPr>
            <a:r>
              <a:rPr lang="en-US" sz="2000" dirty="0"/>
              <a:t>Information exchanged is highly complex</a:t>
            </a:r>
          </a:p>
          <a:p>
            <a:pPr lvl="1">
              <a:spcBef>
                <a:spcPct val="0"/>
              </a:spcBef>
              <a:defRPr/>
            </a:pPr>
            <a:r>
              <a:rPr lang="en-US" sz="2000" dirty="0"/>
              <a:t>Area without a designated high speed Internet line</a:t>
            </a:r>
          </a:p>
          <a:p>
            <a:pPr lvl="1">
              <a:spcBef>
                <a:spcPct val="0"/>
              </a:spcBef>
              <a:defRPr/>
            </a:pPr>
            <a:r>
              <a:rPr lang="en-US" sz="2000" dirty="0"/>
              <a:t>Space restrictions in room where patient is treated</a:t>
            </a:r>
          </a:p>
          <a:p>
            <a:pPr marL="342900" lvl="1" indent="-342900">
              <a:spcBef>
                <a:spcPct val="0"/>
              </a:spcBef>
              <a:buSzPct val="120000"/>
              <a:buFontTx/>
              <a:buChar char="•"/>
              <a:defRPr/>
            </a:pPr>
            <a:r>
              <a:rPr lang="en-US" sz="2000" b="1" dirty="0"/>
              <a:t>Time limit: </a:t>
            </a:r>
            <a:r>
              <a:rPr lang="en-US" sz="2000" dirty="0"/>
              <a:t>VRI not operational after staff try for 45 minutes</a:t>
            </a:r>
          </a:p>
          <a:p>
            <a:pPr>
              <a:spcBef>
                <a:spcPct val="0"/>
              </a:spcBef>
              <a:defRPr/>
            </a:pPr>
            <a:r>
              <a:rPr lang="en-US" sz="2000" dirty="0"/>
              <a:t>If VRI is not effective, must provide onsite interpreter</a:t>
            </a:r>
          </a:p>
          <a:p>
            <a:pPr>
              <a:spcBef>
                <a:spcPct val="0"/>
              </a:spcBef>
              <a:defRPr/>
            </a:pPr>
            <a:r>
              <a:rPr lang="en-US" sz="2000" dirty="0"/>
              <a:t>If VRI is used, will confirm it is meeting individual’s needs</a:t>
            </a:r>
          </a:p>
          <a:p>
            <a:pPr>
              <a:spcBef>
                <a:spcPct val="0"/>
              </a:spcBef>
              <a:buFontTx/>
              <a:buNone/>
              <a:defRPr/>
            </a:pPr>
            <a:endParaRPr lang="en-US" sz="1500" b="1" i="1" dirty="0">
              <a:solidFill>
                <a:srgbClr val="C00000"/>
              </a:solidFill>
            </a:endParaRPr>
          </a:p>
        </p:txBody>
      </p:sp>
      <p:sp>
        <p:nvSpPr>
          <p:cNvPr id="4" name="Slide Number Placeholder 3"/>
          <p:cNvSpPr>
            <a:spLocks noGrp="1"/>
          </p:cNvSpPr>
          <p:nvPr>
            <p:ph type="sldNum" sz="quarter" idx="10"/>
          </p:nvPr>
        </p:nvSpPr>
        <p:spPr/>
        <p:txBody>
          <a:bodyPr/>
          <a:lstStyle/>
          <a:p>
            <a:pPr>
              <a:defRPr/>
            </a:pPr>
            <a:fld id="{B7091547-6D73-48BC-93ED-58D771DD85A3}" type="slidenum">
              <a:rPr lang="en-US" smtClean="0"/>
              <a:pPr>
                <a:defRPr/>
              </a:pPr>
              <a:t>29</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914400" y="1066800"/>
            <a:ext cx="7162800" cy="838200"/>
          </a:xfrm>
        </p:spPr>
        <p:txBody>
          <a:bodyPr/>
          <a:lstStyle/>
          <a:p>
            <a:r>
              <a:rPr lang="en-US" altLang="en-US" dirty="0">
                <a:solidFill>
                  <a:srgbClr val="0033CC"/>
                </a:solidFill>
              </a:rPr>
              <a:t>Info related to ADA issues   arising for healthcare workers </a:t>
            </a:r>
          </a:p>
        </p:txBody>
      </p:sp>
      <p:sp>
        <p:nvSpPr>
          <p:cNvPr id="5123" name="Content Placeholder 3"/>
          <p:cNvSpPr>
            <a:spLocks noGrp="1"/>
          </p:cNvSpPr>
          <p:nvPr>
            <p:ph idx="1"/>
          </p:nvPr>
        </p:nvSpPr>
        <p:spPr>
          <a:xfrm>
            <a:off x="914400" y="3200400"/>
            <a:ext cx="8001000" cy="3733800"/>
          </a:xfrm>
        </p:spPr>
        <p:txBody>
          <a:bodyPr/>
          <a:lstStyle/>
          <a:p>
            <a:r>
              <a:rPr lang="en-US" altLang="en-US" sz="2400" dirty="0"/>
              <a:t>Today’s presentation does </a:t>
            </a:r>
            <a:r>
              <a:rPr lang="en-US" altLang="en-US" sz="2400" i="1" dirty="0"/>
              <a:t>not</a:t>
            </a:r>
            <a:r>
              <a:rPr lang="en-US" altLang="en-US" sz="2400" dirty="0"/>
              <a:t> address ADA issues for healthcare workers with disabilities. (Title I of the ADA)</a:t>
            </a:r>
          </a:p>
          <a:p>
            <a:r>
              <a:rPr lang="en-US" altLang="en-US" sz="2400" dirty="0"/>
              <a:t>However, Equip for Equality has developed a legal brief through a grant with the Great Lakes ADA Center that addresses a number of employment-related issues impacting healthcare workers, including essential job functions, reasonable accommodations, undue hardship, direct threat, confidentiality, wellness plans, and doctors as independent contractors. </a:t>
            </a:r>
          </a:p>
          <a:p>
            <a:r>
              <a:rPr lang="en-US" altLang="en-US" sz="2400" dirty="0"/>
              <a:t>That brief can be found at: </a:t>
            </a:r>
            <a:r>
              <a:rPr lang="en-US" altLang="en-US" sz="2200" dirty="0">
                <a:solidFill>
                  <a:srgbClr val="0033CC"/>
                </a:solidFill>
              </a:rPr>
              <a:t>www.equipforequality.org/wp-content/uploads/2018/09/ADA-and-Healthcare-Workers-with-Disabilities.pdf</a:t>
            </a:r>
            <a:endParaRPr lang="en-US" altLang="en-US" sz="2400" dirty="0">
              <a:solidFill>
                <a:srgbClr val="0033CC"/>
              </a:solidFill>
            </a:endParaRPr>
          </a:p>
          <a:p>
            <a:endParaRPr lang="en-US" altLang="en-US" sz="2700" dirty="0"/>
          </a:p>
          <a:p>
            <a:pPr>
              <a:buNone/>
            </a:pPr>
            <a:endParaRPr lang="en-US" altLang="en-US" sz="2700" dirty="0"/>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Coverage of companions</a:t>
            </a:r>
          </a:p>
        </p:txBody>
      </p:sp>
      <p:sp>
        <p:nvSpPr>
          <p:cNvPr id="3" name="Content Placeholder 2"/>
          <p:cNvSpPr>
            <a:spLocks noGrp="1"/>
          </p:cNvSpPr>
          <p:nvPr>
            <p:ph idx="1"/>
          </p:nvPr>
        </p:nvSpPr>
        <p:spPr>
          <a:xfrm>
            <a:off x="914400" y="2514600"/>
            <a:ext cx="8229600" cy="4648200"/>
          </a:xfrm>
        </p:spPr>
        <p:txBody>
          <a:bodyPr/>
          <a:lstStyle/>
          <a:p>
            <a:r>
              <a:rPr lang="en-US" sz="2200" dirty="0"/>
              <a:t>It is well settled that the ADA’s effective communication obligations extend to </a:t>
            </a:r>
            <a:r>
              <a:rPr lang="en-US" sz="2200" i="1" dirty="0"/>
              <a:t>companions</a:t>
            </a:r>
            <a:r>
              <a:rPr lang="en-US" sz="2200" dirty="0"/>
              <a:t> with disabilities</a:t>
            </a:r>
          </a:p>
          <a:p>
            <a:r>
              <a:rPr lang="en-US" sz="2200" b="1" dirty="0"/>
              <a:t>Definition of companion: </a:t>
            </a:r>
          </a:p>
          <a:p>
            <a:pPr lvl="1"/>
            <a:r>
              <a:rPr lang="en-US" sz="2000" dirty="0"/>
              <a:t>“[A] family member, friend, or associate of an individual” accessing either the public entity or place of public accommodation, “who, along with such individual, is an appropriate person with whom the [public entity or public accommodation] should communicate” </a:t>
            </a:r>
          </a:p>
          <a:p>
            <a:pPr marL="0" lvl="1" indent="0" algn="ctr">
              <a:buNone/>
            </a:pPr>
            <a:r>
              <a:rPr lang="en-US" sz="2000" dirty="0">
                <a:solidFill>
                  <a:srgbClr val="0033CC"/>
                </a:solidFill>
              </a:rPr>
              <a:t>28 C.F.R. § 35.160(a)(1) (Title II)</a:t>
            </a:r>
          </a:p>
          <a:p>
            <a:pPr marL="0" lvl="1" indent="0" algn="ctr">
              <a:buNone/>
            </a:pPr>
            <a:r>
              <a:rPr lang="en-US" sz="2000" dirty="0">
                <a:solidFill>
                  <a:srgbClr val="0033CC"/>
                </a:solidFill>
              </a:rPr>
              <a:t>28 C.F.R. § 36.303(c)(1)(</a:t>
            </a:r>
            <a:r>
              <a:rPr lang="en-US" sz="2000" dirty="0" err="1">
                <a:solidFill>
                  <a:srgbClr val="0033CC"/>
                </a:solidFill>
              </a:rPr>
              <a:t>i</a:t>
            </a:r>
            <a:r>
              <a:rPr lang="en-US" sz="2000" dirty="0">
                <a:solidFill>
                  <a:srgbClr val="0033CC"/>
                </a:solidFill>
              </a:rPr>
              <a:t>)(Title III)</a:t>
            </a:r>
          </a:p>
          <a:p>
            <a:r>
              <a:rPr lang="en-US" sz="2200" b="1" dirty="0"/>
              <a:t>Note: </a:t>
            </a:r>
            <a:r>
              <a:rPr lang="en-US" sz="2200" dirty="0"/>
              <a:t>There has not been significant litigation disputing whether an individual qualifies as a companion, perhaps because of the broad definition of the term “companion”</a:t>
            </a:r>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30</a:t>
            </a:fld>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Coverage of companions</a:t>
            </a:r>
          </a:p>
        </p:txBody>
      </p:sp>
      <p:sp>
        <p:nvSpPr>
          <p:cNvPr id="3" name="Content Placeholder 2"/>
          <p:cNvSpPr>
            <a:spLocks noGrp="1"/>
          </p:cNvSpPr>
          <p:nvPr>
            <p:ph idx="1"/>
          </p:nvPr>
        </p:nvSpPr>
        <p:spPr>
          <a:xfrm>
            <a:off x="914400" y="1828800"/>
            <a:ext cx="8229600" cy="4648200"/>
          </a:xfrm>
        </p:spPr>
        <p:txBody>
          <a:bodyPr/>
          <a:lstStyle/>
          <a:p>
            <a:pPr marL="0" indent="0">
              <a:buNone/>
            </a:pPr>
            <a:endParaRPr lang="en-US" sz="2100" dirty="0"/>
          </a:p>
          <a:p>
            <a:pPr marL="0" indent="0">
              <a:buNone/>
            </a:pPr>
            <a:endParaRPr lang="en-US" sz="2100" dirty="0"/>
          </a:p>
          <a:p>
            <a:pPr marL="0" indent="0">
              <a:buNone/>
            </a:pPr>
            <a:endParaRPr lang="en-US" sz="2100" dirty="0"/>
          </a:p>
          <a:p>
            <a:pPr marL="0" indent="0">
              <a:buNone/>
            </a:pPr>
            <a:endParaRPr lang="en-US" sz="2100" dirty="0"/>
          </a:p>
          <a:p>
            <a:pPr marL="0" indent="0">
              <a:buNone/>
            </a:pPr>
            <a:endParaRPr lang="en-US" sz="2100" dirty="0"/>
          </a:p>
          <a:p>
            <a:pPr marL="0" indent="0">
              <a:buNone/>
            </a:pPr>
            <a:endParaRPr lang="en-US" sz="2100" dirty="0"/>
          </a:p>
          <a:p>
            <a:pPr marL="0" indent="0">
              <a:spcBef>
                <a:spcPts val="0"/>
              </a:spcBef>
              <a:buNone/>
            </a:pPr>
            <a:r>
              <a:rPr lang="en-US" sz="2100" dirty="0"/>
              <a:t>Most cases accept that the individual is a companion, and then determine whether the communication provided was effective.</a:t>
            </a:r>
          </a:p>
          <a:p>
            <a:pPr marL="0" indent="0">
              <a:spcBef>
                <a:spcPts val="0"/>
              </a:spcBef>
              <a:buNone/>
            </a:pPr>
            <a:r>
              <a:rPr lang="en-US" sz="300" b="1" i="1" dirty="0">
                <a:solidFill>
                  <a:schemeClr val="accent4"/>
                </a:solidFill>
              </a:rPr>
              <a:t>  </a:t>
            </a:r>
          </a:p>
          <a:p>
            <a:pPr>
              <a:spcBef>
                <a:spcPts val="0"/>
              </a:spcBef>
              <a:buNone/>
            </a:pPr>
            <a:r>
              <a:rPr lang="en-US" sz="500" dirty="0"/>
              <a:t>  </a:t>
            </a:r>
          </a:p>
          <a:p>
            <a:pPr algn="ctr">
              <a:spcBef>
                <a:spcPts val="0"/>
              </a:spcBef>
              <a:buNone/>
            </a:pPr>
            <a:r>
              <a:rPr lang="en-US" sz="2400" b="1" i="1" dirty="0">
                <a:solidFill>
                  <a:srgbClr val="0033CC"/>
                </a:solidFill>
              </a:rPr>
              <a:t>Perez v. Doctors Hosp. at Renaissance, Ltd., </a:t>
            </a:r>
          </a:p>
          <a:p>
            <a:pPr algn="ctr">
              <a:spcBef>
                <a:spcPts val="0"/>
              </a:spcBef>
              <a:buNone/>
            </a:pPr>
            <a:r>
              <a:rPr lang="en-US" sz="1800" dirty="0">
                <a:solidFill>
                  <a:srgbClr val="0033CC"/>
                </a:solidFill>
              </a:rPr>
              <a:t>2015 WL 5085775 (5th Cir. Aug. 28, 2015) </a:t>
            </a:r>
          </a:p>
          <a:p>
            <a:pPr>
              <a:spcBef>
                <a:spcPts val="0"/>
              </a:spcBef>
            </a:pPr>
            <a:r>
              <a:rPr lang="en-US" sz="2100" dirty="0"/>
              <a:t>Parents, who are deaf and required sign language interpreters for effective communication, were entitled to protection of Section 504, at hospital where their son was a patient.</a:t>
            </a:r>
          </a:p>
          <a:p>
            <a:pPr algn="ctr">
              <a:spcBef>
                <a:spcPts val="0"/>
              </a:spcBef>
              <a:buNone/>
            </a:pPr>
            <a:r>
              <a:rPr lang="en-US" sz="2400" b="1" i="1" dirty="0">
                <a:solidFill>
                  <a:srgbClr val="0033CC"/>
                </a:solidFill>
              </a:rPr>
              <a:t>DOJ Settlement: Fairfax Nursing Center, Inc</a:t>
            </a:r>
          </a:p>
          <a:p>
            <a:r>
              <a:rPr lang="en-US" sz="2000" b="1" dirty="0"/>
              <a:t>Complainants:</a:t>
            </a:r>
            <a:r>
              <a:rPr lang="en-US" sz="2000" dirty="0"/>
              <a:t> 83-year-old resident’s daughter and granddaughter requested ASL interpreters, but the request was denied </a:t>
            </a:r>
          </a:p>
          <a:p>
            <a:r>
              <a:rPr lang="en-US" sz="2000" b="1" dirty="0"/>
              <a:t>Settlement: </a:t>
            </a:r>
            <a:r>
              <a:rPr lang="en-US" sz="2000" dirty="0"/>
              <a:t>Nursing Center agreed to provide appropriate auxiliary aids and services to both patients and their companions</a:t>
            </a:r>
          </a:p>
          <a:p>
            <a:pPr algn="ctr">
              <a:buNone/>
            </a:pPr>
            <a:r>
              <a:rPr lang="en-US" sz="2000" dirty="0">
                <a:solidFill>
                  <a:srgbClr val="0033CC"/>
                </a:solidFill>
              </a:rPr>
              <a:t>http://www.ada.gov/fairfax_nursing_ctr_sa.html</a:t>
            </a:r>
          </a:p>
          <a:p>
            <a:pPr>
              <a:spcBef>
                <a:spcPts val="400"/>
              </a:spcBef>
              <a:buNone/>
              <a:defRPr/>
            </a:pPr>
            <a:endParaRPr lang="en-US" sz="2200" dirty="0"/>
          </a:p>
          <a:p>
            <a:endParaRPr lang="en-US" sz="2000" dirty="0">
              <a:solidFill>
                <a:srgbClr val="0033CC"/>
              </a:solidFill>
            </a:endParaRPr>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31</a:t>
            </a:fld>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Companions v. association discrimination</a:t>
            </a:r>
          </a:p>
        </p:txBody>
      </p:sp>
      <p:sp>
        <p:nvSpPr>
          <p:cNvPr id="3" name="Content Placeholder 2"/>
          <p:cNvSpPr>
            <a:spLocks noGrp="1"/>
          </p:cNvSpPr>
          <p:nvPr>
            <p:ph idx="1"/>
          </p:nvPr>
        </p:nvSpPr>
        <p:spPr>
          <a:xfrm>
            <a:off x="914400" y="2438400"/>
            <a:ext cx="8229600" cy="4648200"/>
          </a:xfrm>
        </p:spPr>
        <p:txBody>
          <a:bodyPr/>
          <a:lstStyle/>
          <a:p>
            <a:pPr marL="0" indent="0">
              <a:buNone/>
            </a:pPr>
            <a:r>
              <a:rPr lang="en-US" sz="2100" b="1" dirty="0"/>
              <a:t>Issue: </a:t>
            </a:r>
            <a:r>
              <a:rPr lang="en-US" sz="2100" dirty="0"/>
              <a:t>Can a </a:t>
            </a:r>
            <a:r>
              <a:rPr lang="en-US" sz="2100" i="1" dirty="0"/>
              <a:t>non-disabled</a:t>
            </a:r>
            <a:r>
              <a:rPr lang="en-US" sz="2100" dirty="0"/>
              <a:t> family member bring a claim for discrimination under the ADA for association discrimination?</a:t>
            </a:r>
          </a:p>
          <a:p>
            <a:pPr marL="0" indent="0" algn="ctr">
              <a:buNone/>
            </a:pPr>
            <a:r>
              <a:rPr lang="en-US" sz="2100" dirty="0">
                <a:solidFill>
                  <a:srgbClr val="002060"/>
                </a:solidFill>
              </a:rPr>
              <a:t> </a:t>
            </a:r>
            <a:r>
              <a:rPr lang="en-US" sz="2400" b="1" i="1" dirty="0" err="1">
                <a:solidFill>
                  <a:srgbClr val="0033CC"/>
                </a:solidFill>
              </a:rPr>
              <a:t>Loeffler</a:t>
            </a:r>
            <a:r>
              <a:rPr lang="en-US" sz="2400" b="1" i="1" dirty="0">
                <a:solidFill>
                  <a:srgbClr val="0033CC"/>
                </a:solidFill>
              </a:rPr>
              <a:t> v. Staten Island University Hospital </a:t>
            </a:r>
          </a:p>
          <a:p>
            <a:pPr algn="ctr">
              <a:spcBef>
                <a:spcPts val="0"/>
              </a:spcBef>
              <a:buNone/>
            </a:pPr>
            <a:r>
              <a:rPr lang="en-US" sz="2000" dirty="0">
                <a:solidFill>
                  <a:srgbClr val="0033CC"/>
                </a:solidFill>
              </a:rPr>
              <a:t>582 F.3d 268 (2d Cir. 2009)</a:t>
            </a:r>
          </a:p>
          <a:p>
            <a:pPr>
              <a:spcBef>
                <a:spcPts val="0"/>
              </a:spcBef>
            </a:pPr>
            <a:r>
              <a:rPr lang="en-US" sz="2100" dirty="0"/>
              <a:t>Hearing children of deaf patient and patient’s wife forced to interpret during their father’s hospital stay</a:t>
            </a:r>
          </a:p>
          <a:p>
            <a:pPr>
              <a:spcBef>
                <a:spcPts val="0"/>
              </a:spcBef>
            </a:pPr>
            <a:r>
              <a:rPr lang="en-US" sz="2100" b="1" dirty="0"/>
              <a:t>Court: </a:t>
            </a:r>
            <a:r>
              <a:rPr lang="en-US" sz="2100" dirty="0"/>
              <a:t>Children suffered an independent injury related to hospital’s failure to provide interpreter for their parents</a:t>
            </a:r>
          </a:p>
          <a:p>
            <a:pPr>
              <a:spcBef>
                <a:spcPts val="0"/>
              </a:spcBef>
            </a:pPr>
            <a:r>
              <a:rPr lang="en-US" sz="2100" i="1" dirty="0">
                <a:solidFill>
                  <a:srgbClr val="0033CC"/>
                </a:solidFill>
              </a:rPr>
              <a:t>But see, </a:t>
            </a:r>
            <a:r>
              <a:rPr lang="en-US" sz="2000" b="1" i="1" dirty="0" err="1">
                <a:solidFill>
                  <a:srgbClr val="0033CC"/>
                </a:solidFill>
              </a:rPr>
              <a:t>McCullum</a:t>
            </a:r>
            <a:r>
              <a:rPr lang="en-US" sz="2000" b="1" i="1" dirty="0">
                <a:solidFill>
                  <a:srgbClr val="0033CC"/>
                </a:solidFill>
              </a:rPr>
              <a:t> v. Orlando Regional Healthcare System, Inc.</a:t>
            </a:r>
          </a:p>
          <a:p>
            <a:pPr>
              <a:spcBef>
                <a:spcPts val="0"/>
              </a:spcBef>
              <a:buNone/>
            </a:pPr>
            <a:r>
              <a:rPr lang="en-US" sz="2000" dirty="0">
                <a:solidFill>
                  <a:srgbClr val="0033CC"/>
                </a:solidFill>
              </a:rPr>
              <a:t>	768 F.3d 1135 (11th Cir. 2014),</a:t>
            </a:r>
            <a:r>
              <a:rPr lang="en-US" sz="2000" dirty="0"/>
              <a:t> no discrimination claim for non-disabled family members who interpreted for deaf patient. Non-disabled persons could show no independent injury (distinguished from </a:t>
            </a:r>
            <a:r>
              <a:rPr lang="en-US" sz="2000" i="1" dirty="0" err="1"/>
              <a:t>Loeffler</a:t>
            </a:r>
            <a:r>
              <a:rPr lang="en-US" sz="2000" dirty="0"/>
              <a:t> where kids missed school to interpret for parents)</a:t>
            </a:r>
            <a:endParaRPr lang="en-US" sz="2000" b="1" i="1" dirty="0">
              <a:solidFill>
                <a:srgbClr val="0033CC"/>
              </a:solidFill>
            </a:endParaRPr>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32</a:t>
            </a:fld>
            <a:endParaRPr 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DOJ regulations on family member interpreting</a:t>
            </a:r>
          </a:p>
        </p:txBody>
      </p:sp>
      <p:sp>
        <p:nvSpPr>
          <p:cNvPr id="3" name="Content Placeholder 2"/>
          <p:cNvSpPr>
            <a:spLocks noGrp="1"/>
          </p:cNvSpPr>
          <p:nvPr>
            <p:ph idx="1"/>
          </p:nvPr>
        </p:nvSpPr>
        <p:spPr>
          <a:xfrm>
            <a:off x="914400" y="2590800"/>
            <a:ext cx="8229600" cy="4648200"/>
          </a:xfrm>
        </p:spPr>
        <p:txBody>
          <a:bodyPr/>
          <a:lstStyle/>
          <a:p>
            <a:pPr marL="0" indent="0">
              <a:buNone/>
            </a:pPr>
            <a:r>
              <a:rPr lang="en-US" sz="2400" b="1" dirty="0"/>
              <a:t>DOJ </a:t>
            </a:r>
            <a:r>
              <a:rPr lang="en-US" sz="2400" b="1" dirty="0" err="1"/>
              <a:t>regs</a:t>
            </a:r>
            <a:r>
              <a:rPr lang="en-US" sz="2400" b="1" dirty="0"/>
              <a:t> </a:t>
            </a:r>
            <a:r>
              <a:rPr lang="en-US" sz="1800" b="1" dirty="0"/>
              <a:t>(effective 2011): </a:t>
            </a:r>
            <a:r>
              <a:rPr lang="en-US" sz="1800" dirty="0">
                <a:solidFill>
                  <a:srgbClr val="0033CC"/>
                </a:solidFill>
              </a:rPr>
              <a:t>28 C.F.R. § 36.303(c)(4); 28 C.F.R. § 35.160(c)</a:t>
            </a:r>
          </a:p>
          <a:p>
            <a:r>
              <a:rPr lang="en-US" sz="2200" dirty="0"/>
              <a:t>Cannot use an </a:t>
            </a:r>
            <a:r>
              <a:rPr lang="en-US" sz="2200" u="sng" dirty="0"/>
              <a:t>adult</a:t>
            </a:r>
            <a:r>
              <a:rPr lang="en-US" sz="2200" dirty="0"/>
              <a:t> to interpret/facilitate communication except</a:t>
            </a:r>
          </a:p>
          <a:p>
            <a:pPr lvl="1"/>
            <a:r>
              <a:rPr lang="en-US" sz="2000" dirty="0"/>
              <a:t>“emergency involving an imminent threat to the safety or welfare of an individual or the public where there is no interpreter available” OR </a:t>
            </a:r>
          </a:p>
          <a:p>
            <a:pPr lvl="1"/>
            <a:r>
              <a:rPr lang="en-US" sz="2000" dirty="0"/>
              <a:t>individual specifically requests that accompanying adult provide the interpretation, adult agrees, and reliance is appropriate </a:t>
            </a:r>
          </a:p>
          <a:p>
            <a:r>
              <a:rPr lang="en-US" sz="2200" dirty="0"/>
              <a:t>Cannot use a </a:t>
            </a:r>
            <a:r>
              <a:rPr lang="en-US" sz="2200" u="sng" dirty="0"/>
              <a:t>minor child </a:t>
            </a:r>
            <a:r>
              <a:rPr lang="en-US" sz="2200" dirty="0"/>
              <a:t>to interpret/facilitate communication except </a:t>
            </a:r>
          </a:p>
          <a:p>
            <a:pPr lvl="1"/>
            <a:r>
              <a:rPr lang="en-US" sz="2000" dirty="0"/>
              <a:t>emergency involving an imminent threat to the safety or welfare of an individual or the public where there is no interpreter available </a:t>
            </a:r>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33</a:t>
            </a:fld>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“Talking” prescription containers</a:t>
            </a:r>
          </a:p>
        </p:txBody>
      </p:sp>
      <p:sp>
        <p:nvSpPr>
          <p:cNvPr id="3" name="Content Placeholder 2"/>
          <p:cNvSpPr>
            <a:spLocks noGrp="1"/>
          </p:cNvSpPr>
          <p:nvPr>
            <p:ph idx="1"/>
          </p:nvPr>
        </p:nvSpPr>
        <p:spPr>
          <a:xfrm>
            <a:off x="914400" y="2514600"/>
            <a:ext cx="8229600" cy="4648200"/>
          </a:xfrm>
        </p:spPr>
        <p:txBody>
          <a:bodyPr/>
          <a:lstStyle/>
          <a:p>
            <a:pPr algn="ctr">
              <a:buNone/>
            </a:pPr>
            <a:r>
              <a:rPr lang="en-US" sz="2400" b="1" dirty="0">
                <a:solidFill>
                  <a:srgbClr val="0033CC"/>
                </a:solidFill>
              </a:rPr>
              <a:t>Structured Negotiation with CVS/Pharmacy</a:t>
            </a:r>
          </a:p>
          <a:p>
            <a:r>
              <a:rPr lang="en-US" sz="2100" dirty="0"/>
              <a:t>Structured negotiations with the American Foundation for the Blind, American Council of the Blind, and California Council</a:t>
            </a:r>
          </a:p>
          <a:p>
            <a:r>
              <a:rPr lang="en-US" sz="2100" dirty="0"/>
              <a:t>CVS/pharmacy provides </a:t>
            </a:r>
            <a:r>
              <a:rPr lang="en-US" sz="2100" dirty="0" err="1"/>
              <a:t>ScripTalk</a:t>
            </a:r>
            <a:r>
              <a:rPr lang="en-US" sz="2100" dirty="0"/>
              <a:t> talking prescription labels for Rx</a:t>
            </a:r>
          </a:p>
          <a:p>
            <a:r>
              <a:rPr lang="en-US" sz="2100" dirty="0"/>
              <a:t>Great demonstration of the various types of auxiliary aids and services that can lead to effective communication, especially with the advance of new technologies</a:t>
            </a:r>
          </a:p>
          <a:p>
            <a:pPr algn="ctr">
              <a:buNone/>
            </a:pPr>
            <a:r>
              <a:rPr lang="en-US" sz="2000" dirty="0">
                <a:solidFill>
                  <a:srgbClr val="0033CC"/>
                </a:solidFill>
              </a:rPr>
              <a:t>www.lflegal.com/2014/03/cvs-prescription-agreement </a:t>
            </a:r>
          </a:p>
          <a:p>
            <a:r>
              <a:rPr lang="en-US" sz="2100" dirty="0"/>
              <a:t>Other similar talking prescription container settlements can be found at: </a:t>
            </a:r>
          </a:p>
          <a:p>
            <a:pPr algn="ctr">
              <a:buNone/>
            </a:pPr>
            <a:r>
              <a:rPr lang="en-US" sz="2000" dirty="0">
                <a:solidFill>
                  <a:srgbClr val="0033CC"/>
                </a:solidFill>
              </a:rPr>
              <a:t>www.lflegal.com/category/settlements/accessible-health-care-settlements/</a:t>
            </a:r>
          </a:p>
          <a:p>
            <a:pPr algn="ctr">
              <a:buNone/>
            </a:pPr>
            <a:endParaRPr lang="en-US" sz="2000" dirty="0"/>
          </a:p>
          <a:p>
            <a:pPr marL="0" indent="0" algn="ctr">
              <a:buNone/>
            </a:pPr>
            <a:endParaRPr lang="en-US" sz="2000"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34</a:t>
            </a:fld>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solidFill>
                  <a:srgbClr val="0000CC"/>
                </a:solidFill>
              </a:rPr>
              <a:t>Access to healthcare: alternative formats</a:t>
            </a:r>
          </a:p>
        </p:txBody>
      </p:sp>
      <p:sp>
        <p:nvSpPr>
          <p:cNvPr id="22531" name="Content Placeholder 2"/>
          <p:cNvSpPr>
            <a:spLocks noGrp="1"/>
          </p:cNvSpPr>
          <p:nvPr>
            <p:ph idx="1"/>
          </p:nvPr>
        </p:nvSpPr>
        <p:spPr>
          <a:xfrm>
            <a:off x="914400" y="3352800"/>
            <a:ext cx="8001000" cy="2971800"/>
          </a:xfrm>
        </p:spPr>
        <p:txBody>
          <a:bodyPr/>
          <a:lstStyle/>
          <a:p>
            <a:pPr algn="ctr">
              <a:spcBef>
                <a:spcPct val="0"/>
              </a:spcBef>
              <a:buFontTx/>
              <a:buNone/>
              <a:defRPr/>
            </a:pPr>
            <a:r>
              <a:rPr lang="en-US" sz="2600" b="1" i="1" dirty="0">
                <a:solidFill>
                  <a:srgbClr val="0000CC"/>
                </a:solidFill>
              </a:rPr>
              <a:t>Figueroa v. </a:t>
            </a:r>
            <a:r>
              <a:rPr lang="en-US" sz="2600" b="1" i="1" dirty="0" err="1">
                <a:solidFill>
                  <a:srgbClr val="0000CC"/>
                </a:solidFill>
              </a:rPr>
              <a:t>Azar</a:t>
            </a:r>
            <a:r>
              <a:rPr lang="en-US" sz="2600" b="1" i="1" dirty="0">
                <a:solidFill>
                  <a:srgbClr val="0000CC"/>
                </a:solidFill>
              </a:rPr>
              <a:t> (HHS/CMS)</a:t>
            </a:r>
          </a:p>
          <a:p>
            <a:pPr algn="ctr">
              <a:spcBef>
                <a:spcPct val="0"/>
              </a:spcBef>
              <a:buFontTx/>
              <a:buNone/>
              <a:defRPr/>
            </a:pPr>
            <a:r>
              <a:rPr lang="en-US" sz="2000" dirty="0">
                <a:solidFill>
                  <a:srgbClr val="0000CC"/>
                </a:solidFill>
              </a:rPr>
              <a:t>16-cv-30027 (D. Mass. settlement reached April 2019)</a:t>
            </a:r>
          </a:p>
          <a:p>
            <a:pPr marL="342900" lvl="1" indent="-342900">
              <a:spcBef>
                <a:spcPts val="200"/>
              </a:spcBef>
              <a:buSzTx/>
              <a:buFontTx/>
              <a:buChar char="•"/>
              <a:defRPr/>
            </a:pPr>
            <a:r>
              <a:rPr lang="en-US" sz="2000" dirty="0"/>
              <a:t>Alleges HHS violated Section 504 by denying blind Medicare beneficiaries meaningful/equally effective access to Medicare info</a:t>
            </a:r>
          </a:p>
          <a:p>
            <a:pPr marL="342900" lvl="1" indent="-342900">
              <a:spcBef>
                <a:spcPts val="200"/>
              </a:spcBef>
              <a:buSzTx/>
              <a:buFontTx/>
              <a:buChar char="•"/>
              <a:defRPr/>
            </a:pPr>
            <a:r>
              <a:rPr lang="en-US" sz="2000" b="1" dirty="0"/>
              <a:t>Settlement – CMS will:</a:t>
            </a:r>
          </a:p>
          <a:p>
            <a:pPr marL="742950" lvl="2" indent="-342900">
              <a:spcBef>
                <a:spcPts val="200"/>
              </a:spcBef>
              <a:buFontTx/>
              <a:buChar char="•"/>
              <a:defRPr/>
            </a:pPr>
            <a:r>
              <a:rPr lang="en-US" sz="2000" dirty="0"/>
              <a:t>Ensure communications/notices from Medicare are available in accessible formats (ex: large print, Braille, audio, electronic)</a:t>
            </a:r>
          </a:p>
          <a:p>
            <a:pPr marL="742950" lvl="2" indent="-342900">
              <a:spcBef>
                <a:spcPts val="200"/>
              </a:spcBef>
              <a:buFontTx/>
              <a:buChar char="•"/>
              <a:defRPr/>
            </a:pPr>
            <a:r>
              <a:rPr lang="en-US" sz="2000" dirty="0"/>
              <a:t>Provide accessible, fill-able forms on </a:t>
            </a:r>
            <a:r>
              <a:rPr lang="en-US" sz="2000" u="sng" dirty="0">
                <a:solidFill>
                  <a:srgbClr val="0000CC"/>
                </a:solidFill>
              </a:rPr>
              <a:t>Medicare.gov</a:t>
            </a:r>
          </a:p>
          <a:p>
            <a:pPr marL="742950" lvl="2" indent="-342900">
              <a:spcBef>
                <a:spcPts val="200"/>
              </a:spcBef>
              <a:buFontTx/>
              <a:buChar char="•"/>
              <a:defRPr/>
            </a:pPr>
            <a:r>
              <a:rPr lang="en-US" sz="2000" dirty="0"/>
              <a:t>Issue best practices to Medicare Health/Drug Plans</a:t>
            </a:r>
          </a:p>
          <a:p>
            <a:pPr marL="742950" lvl="2" indent="-342900">
              <a:spcBef>
                <a:spcPts val="200"/>
              </a:spcBef>
              <a:buFontTx/>
              <a:buChar char="•"/>
              <a:defRPr/>
            </a:pPr>
            <a:r>
              <a:rPr lang="en-US" sz="2000" dirty="0"/>
              <a:t>Implement a policy that extends the time a beneficiary must answer time-sensitive communications to account for the time it takes to process requests for alternate formats</a:t>
            </a:r>
          </a:p>
          <a:p>
            <a:pPr marL="742950" lvl="2" indent="-342900">
              <a:spcBef>
                <a:spcPts val="200"/>
              </a:spcBef>
              <a:buFontTx/>
              <a:buChar char="•"/>
              <a:defRPr/>
            </a:pPr>
            <a:r>
              <a:rPr lang="en-US" sz="2000" dirty="0"/>
              <a:t>Promote the availability of accessible materials to beneficiaries</a:t>
            </a:r>
          </a:p>
          <a:p>
            <a:pPr marL="0" lvl="2" indent="0" algn="ctr">
              <a:spcBef>
                <a:spcPts val="200"/>
              </a:spcBef>
              <a:buSzPct val="50000"/>
              <a:buFont typeface="Wingdings" pitchFamily="2" charset="2"/>
              <a:buNone/>
              <a:defRPr/>
            </a:pPr>
            <a:r>
              <a:rPr lang="en-US" sz="1800" u="sng" dirty="0">
                <a:solidFill>
                  <a:srgbClr val="0000CC"/>
                </a:solidFill>
              </a:rPr>
              <a:t>www.browngold.com/medicare-information-accessible-blind-beneficiaries  </a:t>
            </a:r>
          </a:p>
          <a:p>
            <a:pPr marL="742950" lvl="2" indent="-342900">
              <a:spcBef>
                <a:spcPts val="200"/>
              </a:spcBef>
              <a:buSzPct val="50000"/>
              <a:buFont typeface="Wingdings" pitchFamily="2" charset="2"/>
              <a:buNone/>
              <a:defRPr/>
            </a:pPr>
            <a:endParaRPr lang="en-US" sz="2000" dirty="0"/>
          </a:p>
          <a:p>
            <a:pPr marL="742950" lvl="2" indent="-342900">
              <a:spcBef>
                <a:spcPts val="200"/>
              </a:spcBef>
              <a:buSzPct val="50000"/>
              <a:buFont typeface="Wingdings" pitchFamily="2" charset="2"/>
              <a:buNone/>
              <a:defRPr/>
            </a:pPr>
            <a:r>
              <a:rPr lang="en-US" sz="500" dirty="0"/>
              <a:t> </a:t>
            </a:r>
          </a:p>
          <a:p>
            <a:pPr marL="742950" lvl="2" indent="-342900">
              <a:spcBef>
                <a:spcPts val="200"/>
              </a:spcBef>
              <a:buSzPct val="50000"/>
              <a:buFont typeface="Wingdings" pitchFamily="2" charset="2"/>
              <a:buNone/>
              <a:defRPr/>
            </a:pPr>
            <a:endParaRPr lang="en-US" sz="2000" dirty="0"/>
          </a:p>
        </p:txBody>
      </p:sp>
      <p:sp>
        <p:nvSpPr>
          <p:cNvPr id="4" name="Slide Number Placeholder 3"/>
          <p:cNvSpPr>
            <a:spLocks noGrp="1"/>
          </p:cNvSpPr>
          <p:nvPr>
            <p:ph type="sldNum" sz="quarter" idx="10"/>
          </p:nvPr>
        </p:nvSpPr>
        <p:spPr/>
        <p:txBody>
          <a:bodyPr/>
          <a:lstStyle/>
          <a:p>
            <a:pPr>
              <a:defRPr/>
            </a:pPr>
            <a:fld id="{132B9959-451D-48F7-B5FF-06B63B424E18}" type="slidenum">
              <a:rPr lang="en-US" smtClean="0"/>
              <a:pPr>
                <a:defRPr/>
              </a:pPr>
              <a:t>35</a:t>
            </a:fld>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Effective communication – digital information</a:t>
            </a:r>
          </a:p>
        </p:txBody>
      </p:sp>
      <p:sp>
        <p:nvSpPr>
          <p:cNvPr id="3" name="Content Placeholder 2"/>
          <p:cNvSpPr>
            <a:spLocks noGrp="1"/>
          </p:cNvSpPr>
          <p:nvPr>
            <p:ph idx="1"/>
          </p:nvPr>
        </p:nvSpPr>
        <p:spPr>
          <a:xfrm>
            <a:off x="914400" y="2438400"/>
            <a:ext cx="8229600" cy="4648200"/>
          </a:xfrm>
        </p:spPr>
        <p:txBody>
          <a:bodyPr/>
          <a:lstStyle/>
          <a:p>
            <a:r>
              <a:rPr lang="en-US" sz="2400" dirty="0"/>
              <a:t>Access to healthcare is not limited to the physical facilities of healthcare providers and direct personal interactions with their representatives, but also applies to healthcare providers’ digital communications </a:t>
            </a:r>
          </a:p>
          <a:p>
            <a:r>
              <a:rPr lang="en-US" sz="2400" dirty="0"/>
              <a:t>Numerous settlements – see for example:</a:t>
            </a:r>
          </a:p>
          <a:p>
            <a:pPr lvl="1"/>
            <a:r>
              <a:rPr lang="en-US" sz="2400" dirty="0">
                <a:solidFill>
                  <a:srgbClr val="0033CC"/>
                </a:solidFill>
              </a:rPr>
              <a:t>Massachusetts Eye and Ear Institute Agreement - www.lflegal.com/2017/01/meei-agt</a:t>
            </a:r>
          </a:p>
          <a:p>
            <a:pPr lvl="1"/>
            <a:r>
              <a:rPr lang="en-US" sz="2400" dirty="0">
                <a:solidFill>
                  <a:srgbClr val="0033CC"/>
                </a:solidFill>
              </a:rPr>
              <a:t>WellPoint Accessible Information Agreement – www.lflegal.com/2014/02/wellpoint-agreement/</a:t>
            </a:r>
          </a:p>
          <a:p>
            <a:pPr lvl="1">
              <a:spcBef>
                <a:spcPct val="0"/>
              </a:spcBef>
            </a:pPr>
            <a:endParaRPr lang="en-US" sz="2400" dirty="0"/>
          </a:p>
          <a:p>
            <a:pPr marL="0" indent="0" algn="ctr">
              <a:buNone/>
            </a:pPr>
            <a:endParaRPr lang="en-US" sz="2000"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36</a:t>
            </a:fld>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Digital health information - </a:t>
            </a:r>
            <a:br>
              <a:rPr lang="en-US" altLang="en-US" dirty="0">
                <a:solidFill>
                  <a:srgbClr val="0033CC"/>
                </a:solidFill>
              </a:rPr>
            </a:br>
            <a:r>
              <a:rPr lang="en-US" altLang="en-US" dirty="0">
                <a:solidFill>
                  <a:srgbClr val="0033CC"/>
                </a:solidFill>
              </a:rPr>
              <a:t>recent cases filed</a:t>
            </a:r>
          </a:p>
        </p:txBody>
      </p:sp>
      <p:sp>
        <p:nvSpPr>
          <p:cNvPr id="3" name="Content Placeholder 2"/>
          <p:cNvSpPr>
            <a:spLocks noGrp="1"/>
          </p:cNvSpPr>
          <p:nvPr>
            <p:ph idx="1"/>
          </p:nvPr>
        </p:nvSpPr>
        <p:spPr>
          <a:xfrm>
            <a:off x="914400" y="2438400"/>
            <a:ext cx="8229600" cy="4648200"/>
          </a:xfrm>
        </p:spPr>
        <p:txBody>
          <a:bodyPr/>
          <a:lstStyle/>
          <a:p>
            <a:pPr algn="ctr">
              <a:buNone/>
            </a:pPr>
            <a:r>
              <a:rPr lang="en-US" sz="2400" b="1" i="1" dirty="0" err="1">
                <a:solidFill>
                  <a:srgbClr val="0033CC"/>
                </a:solidFill>
              </a:rPr>
              <a:t>Mazrui</a:t>
            </a:r>
            <a:r>
              <a:rPr lang="en-US" sz="2400" b="1" i="1" dirty="0">
                <a:solidFill>
                  <a:srgbClr val="0033CC"/>
                </a:solidFill>
              </a:rPr>
              <a:t> v. U.S. Office of Personnel Management,</a:t>
            </a:r>
          </a:p>
          <a:p>
            <a:pPr algn="ctr">
              <a:buNone/>
            </a:pPr>
            <a:r>
              <a:rPr lang="en-US" sz="2000" dirty="0">
                <a:solidFill>
                  <a:srgbClr val="0033CC"/>
                </a:solidFill>
              </a:rPr>
              <a:t>1:19-cv-6249 (N.D. Ill. filed Sept. 19, 2019)</a:t>
            </a:r>
            <a:endParaRPr lang="en-US" sz="2000" i="1" dirty="0">
              <a:solidFill>
                <a:srgbClr val="0033CC"/>
              </a:solidFill>
            </a:endParaRPr>
          </a:p>
          <a:p>
            <a:pPr>
              <a:spcAft>
                <a:spcPts val="600"/>
              </a:spcAft>
            </a:pPr>
            <a:r>
              <a:rPr lang="en-US" sz="2200" dirty="0"/>
              <a:t>Retired blind federal employee and NFB sued U.S. OPM and Blue Cross Blue Shield for refusing to ensure that digital health benefits information under the Federal Employee Program is accessible to blind people. </a:t>
            </a:r>
          </a:p>
          <a:p>
            <a:pPr marL="0" algn="ctr">
              <a:spcBef>
                <a:spcPts val="0"/>
              </a:spcBef>
              <a:spcAft>
                <a:spcPts val="0"/>
              </a:spcAft>
              <a:buNone/>
            </a:pPr>
            <a:r>
              <a:rPr lang="en-US" sz="2400" b="1" i="1" dirty="0">
                <a:solidFill>
                  <a:srgbClr val="0033CC"/>
                </a:solidFill>
              </a:rPr>
              <a:t>Meyer v. Walthall,</a:t>
            </a:r>
          </a:p>
          <a:p>
            <a:pPr marL="0" algn="ctr">
              <a:spcBef>
                <a:spcPts val="0"/>
              </a:spcBef>
              <a:spcAft>
                <a:spcPts val="0"/>
              </a:spcAft>
              <a:buNone/>
            </a:pPr>
            <a:r>
              <a:rPr lang="en-US" sz="2400" dirty="0">
                <a:solidFill>
                  <a:srgbClr val="0033CC"/>
                </a:solidFill>
              </a:rPr>
              <a:t>1:19-cv-3311  (S.D. Ind. filed Aug. 6, 2019)</a:t>
            </a:r>
          </a:p>
          <a:p>
            <a:pPr>
              <a:spcAft>
                <a:spcPts val="600"/>
              </a:spcAft>
            </a:pPr>
            <a:r>
              <a:rPr lang="en-US" sz="2200" dirty="0"/>
              <a:t>Lawsuit alleging the Indiana Division of Family Resources (that handles SNAP and Medicaid applications) is inaccessible and the state is failing to provide effective communication to people who are blind or low vision, including an inaccessible internet portal.</a:t>
            </a:r>
          </a:p>
          <a:p>
            <a:pPr>
              <a:spcAft>
                <a:spcPts val="600"/>
              </a:spcAft>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37</a:t>
            </a:fld>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219200" y="1447800"/>
            <a:ext cx="7467600" cy="1184275"/>
          </a:xfrm>
          <a:solidFill>
            <a:schemeClr val="bg1"/>
          </a:solidFill>
        </p:spPr>
        <p:txBody>
          <a:bodyPr/>
          <a:lstStyle/>
          <a:p>
            <a:r>
              <a:rPr lang="en-US" altLang="en-US" sz="4000" dirty="0">
                <a:solidFill>
                  <a:srgbClr val="0033CC"/>
                </a:solidFill>
              </a:rPr>
              <a:t>Access to Healthcare for People Living with HIV/AIDS</a:t>
            </a:r>
          </a:p>
        </p:txBody>
      </p:sp>
      <p:sp>
        <p:nvSpPr>
          <p:cNvPr id="4098" name="Slide Number Placeholder 1"/>
          <p:cNvSpPr>
            <a:spLocks noGrp="1"/>
          </p:cNvSpPr>
          <p:nvPr>
            <p:ph type="sldNum" sz="quarter" idx="12"/>
          </p:nvPr>
        </p:nvSpPr>
        <p:spPr>
          <a:xfrm>
            <a:off x="8518525" y="6162675"/>
            <a:ext cx="320675" cy="476250"/>
          </a:xfrm>
        </p:spPr>
        <p:txBody>
          <a:bodyPr/>
          <a:lstStyle/>
          <a:p>
            <a:pPr>
              <a:defRPr/>
            </a:pPr>
            <a:fld id="{24FEC839-8D85-483E-B0B9-D579F7B02C0E}" type="slidenum">
              <a:rPr lang="en-US" altLang="en-US" sz="1600" smtClean="0"/>
              <a:pPr>
                <a:defRPr/>
              </a:pPr>
              <a:t>38</a:t>
            </a:fld>
            <a:endParaRPr lang="en-US" altLang="en-US" sz="16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7239000" cy="838200"/>
          </a:xfrm>
        </p:spPr>
        <p:txBody>
          <a:bodyPr/>
          <a:lstStyle/>
          <a:p>
            <a:r>
              <a:rPr lang="en-US" altLang="en-US" dirty="0">
                <a:solidFill>
                  <a:srgbClr val="0033CC"/>
                </a:solidFill>
              </a:rPr>
              <a:t>Direct threat and HIV – Supreme Court sets standard</a:t>
            </a:r>
          </a:p>
        </p:txBody>
      </p:sp>
      <p:sp>
        <p:nvSpPr>
          <p:cNvPr id="3" name="Content Placeholder 2"/>
          <p:cNvSpPr>
            <a:spLocks noGrp="1"/>
          </p:cNvSpPr>
          <p:nvPr>
            <p:ph idx="1"/>
          </p:nvPr>
        </p:nvSpPr>
        <p:spPr>
          <a:xfrm>
            <a:off x="914400" y="2362200"/>
            <a:ext cx="8229600" cy="4648200"/>
          </a:xfrm>
        </p:spPr>
        <p:txBody>
          <a:bodyPr/>
          <a:lstStyle/>
          <a:p>
            <a:r>
              <a:rPr lang="en-US" sz="2400" dirty="0"/>
              <a:t>Historically, people living with HIV/AIDS have faced significant stigma and discrimination, including in the healthcare context.  Discrimination continue today.</a:t>
            </a:r>
          </a:p>
          <a:p>
            <a:pPr algn="ctr" eaLnBrk="1" hangingPunct="1">
              <a:lnSpc>
                <a:spcPct val="90000"/>
              </a:lnSpc>
              <a:spcBef>
                <a:spcPts val="400"/>
              </a:spcBef>
              <a:buFont typeface="Wingdings" pitchFamily="2" charset="2"/>
              <a:buNone/>
            </a:pPr>
            <a:r>
              <a:rPr lang="en-US" sz="2400" b="1" i="1" dirty="0" err="1">
                <a:solidFill>
                  <a:srgbClr val="0000FF"/>
                </a:solidFill>
              </a:rPr>
              <a:t>Bragdon</a:t>
            </a:r>
            <a:r>
              <a:rPr lang="en-US" sz="2400" b="1" i="1" dirty="0">
                <a:solidFill>
                  <a:srgbClr val="0000FF"/>
                </a:solidFill>
              </a:rPr>
              <a:t> v. Abbott,</a:t>
            </a:r>
            <a:r>
              <a:rPr lang="en-US" sz="2400" dirty="0">
                <a:solidFill>
                  <a:srgbClr val="0000FF"/>
                </a:solidFill>
              </a:rPr>
              <a:t> </a:t>
            </a:r>
            <a:r>
              <a:rPr lang="en-US" sz="2200" dirty="0">
                <a:solidFill>
                  <a:srgbClr val="0000FF"/>
                </a:solidFill>
              </a:rPr>
              <a:t>524 U.S. 624 (1998) </a:t>
            </a:r>
          </a:p>
          <a:p>
            <a:pPr eaLnBrk="1" hangingPunct="1">
              <a:spcBef>
                <a:spcPts val="400"/>
              </a:spcBef>
            </a:pPr>
            <a:r>
              <a:rPr lang="en-US" sz="2400" dirty="0"/>
              <a:t>A dentist refused to treat a patient with HIV – alleged patient posed a direct threat to the dentist’s safety</a:t>
            </a:r>
          </a:p>
          <a:p>
            <a:pPr eaLnBrk="1" hangingPunct="1">
              <a:spcBef>
                <a:spcPts val="400"/>
              </a:spcBef>
            </a:pPr>
            <a:r>
              <a:rPr lang="en-US" sz="2400" b="1" dirty="0"/>
              <a:t>Supreme Court: </a:t>
            </a:r>
            <a:r>
              <a:rPr lang="en-US" sz="2400" dirty="0"/>
              <a:t>In determining direct threat, healthcare providers must make an individualized inquiry as to the circumstances of the particular plaintiff, and rely only on most recent objective medical evidence, “without deferring to individual subjective judgments”</a:t>
            </a:r>
            <a:endParaRPr lang="en-US" sz="2400" b="1" dirty="0"/>
          </a:p>
          <a:p>
            <a:pPr eaLnBrk="1" hangingPunct="1">
              <a:spcBef>
                <a:spcPts val="400"/>
              </a:spcBef>
              <a:buClr>
                <a:srgbClr val="000000"/>
              </a:buClr>
              <a:buSzPct val="60000"/>
            </a:pPr>
            <a:endParaRPr lang="en-US" sz="2400" dirty="0"/>
          </a:p>
          <a:p>
            <a:pPr marL="0" indent="0" algn="ctr">
              <a:buNone/>
            </a:pPr>
            <a:endParaRPr lang="en-US" sz="2000"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39</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219200" y="1447800"/>
            <a:ext cx="7467600" cy="1184275"/>
          </a:xfrm>
          <a:solidFill>
            <a:schemeClr val="bg1"/>
          </a:solidFill>
        </p:spPr>
        <p:txBody>
          <a:bodyPr/>
          <a:lstStyle/>
          <a:p>
            <a:r>
              <a:rPr lang="en-US" altLang="en-US" sz="4000" dirty="0">
                <a:solidFill>
                  <a:srgbClr val="0033CC"/>
                </a:solidFill>
              </a:rPr>
              <a:t>Which Law Applies? </a:t>
            </a:r>
            <a:br>
              <a:rPr lang="en-US" altLang="en-US" sz="4000" dirty="0">
                <a:solidFill>
                  <a:srgbClr val="0033CC"/>
                </a:solidFill>
              </a:rPr>
            </a:br>
            <a:r>
              <a:rPr lang="en-US" altLang="en-US" sz="4000" dirty="0">
                <a:solidFill>
                  <a:srgbClr val="0033CC"/>
                </a:solidFill>
              </a:rPr>
              <a:t>Titles II, III or Rehab Act? </a:t>
            </a:r>
          </a:p>
        </p:txBody>
      </p:sp>
      <p:sp>
        <p:nvSpPr>
          <p:cNvPr id="4098" name="Slide Number Placeholder 1"/>
          <p:cNvSpPr>
            <a:spLocks noGrp="1"/>
          </p:cNvSpPr>
          <p:nvPr>
            <p:ph type="sldNum" sz="quarter" idx="12"/>
          </p:nvPr>
        </p:nvSpPr>
        <p:spPr>
          <a:xfrm>
            <a:off x="8518525" y="6162675"/>
            <a:ext cx="320675" cy="476250"/>
          </a:xfrm>
        </p:spPr>
        <p:txBody>
          <a:bodyPr/>
          <a:lstStyle/>
          <a:p>
            <a:pPr>
              <a:defRPr/>
            </a:pPr>
            <a:fld id="{24FEC839-8D85-483E-B0B9-D579F7B02C0E}" type="slidenum">
              <a:rPr lang="en-US" altLang="en-US" sz="1600" smtClean="0"/>
              <a:pPr>
                <a:defRPr/>
              </a:pPr>
              <a:t>4</a:t>
            </a:fld>
            <a:endParaRPr lang="en-US" altLang="en-US" sz="16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7239000" cy="838200"/>
          </a:xfrm>
        </p:spPr>
        <p:txBody>
          <a:bodyPr/>
          <a:lstStyle/>
          <a:p>
            <a:r>
              <a:rPr lang="en-US" altLang="en-US" dirty="0">
                <a:solidFill>
                  <a:srgbClr val="0033CC"/>
                </a:solidFill>
              </a:rPr>
              <a:t>HIV discrimination in healthcare still prevalent</a:t>
            </a:r>
          </a:p>
        </p:txBody>
      </p:sp>
      <p:sp>
        <p:nvSpPr>
          <p:cNvPr id="3" name="Content Placeholder 2"/>
          <p:cNvSpPr>
            <a:spLocks noGrp="1"/>
          </p:cNvSpPr>
          <p:nvPr>
            <p:ph idx="1"/>
          </p:nvPr>
        </p:nvSpPr>
        <p:spPr>
          <a:xfrm>
            <a:off x="914400" y="2362200"/>
            <a:ext cx="8229600" cy="4648200"/>
          </a:xfrm>
        </p:spPr>
        <p:txBody>
          <a:bodyPr/>
          <a:lstStyle/>
          <a:p>
            <a:pPr algn="ctr" eaLnBrk="1" hangingPunct="1">
              <a:lnSpc>
                <a:spcPct val="90000"/>
              </a:lnSpc>
              <a:spcBef>
                <a:spcPts val="400"/>
              </a:spcBef>
              <a:buFont typeface="Wingdings" pitchFamily="2" charset="2"/>
              <a:buNone/>
            </a:pPr>
            <a:r>
              <a:rPr lang="en-US" sz="2400" b="1" i="1" dirty="0">
                <a:solidFill>
                  <a:srgbClr val="0033CC"/>
                </a:solidFill>
              </a:rPr>
              <a:t>United States v. </a:t>
            </a:r>
            <a:r>
              <a:rPr lang="en-US" sz="2400" b="1" i="1" dirty="0" err="1">
                <a:solidFill>
                  <a:srgbClr val="0033CC"/>
                </a:solidFill>
              </a:rPr>
              <a:t>Asare</a:t>
            </a:r>
            <a:r>
              <a:rPr lang="en-US" sz="2400" b="1" dirty="0">
                <a:solidFill>
                  <a:srgbClr val="0033CC"/>
                </a:solidFill>
              </a:rPr>
              <a:t>,</a:t>
            </a:r>
            <a:r>
              <a:rPr lang="en-US" sz="2400" b="1" i="1" dirty="0">
                <a:solidFill>
                  <a:srgbClr val="0033CC"/>
                </a:solidFill>
              </a:rPr>
              <a:t> </a:t>
            </a:r>
          </a:p>
          <a:p>
            <a:pPr algn="ctr" eaLnBrk="1" hangingPunct="1">
              <a:lnSpc>
                <a:spcPct val="90000"/>
              </a:lnSpc>
              <a:spcBef>
                <a:spcPts val="400"/>
              </a:spcBef>
              <a:buFont typeface="Wingdings" pitchFamily="2" charset="2"/>
              <a:buNone/>
            </a:pPr>
            <a:r>
              <a:rPr lang="en-US" sz="2000" dirty="0">
                <a:solidFill>
                  <a:srgbClr val="0033CC"/>
                </a:solidFill>
              </a:rPr>
              <a:t>2017</a:t>
            </a:r>
            <a:r>
              <a:rPr lang="en-US" sz="2000" i="1" dirty="0">
                <a:solidFill>
                  <a:srgbClr val="0033CC"/>
                </a:solidFill>
              </a:rPr>
              <a:t> </a:t>
            </a:r>
            <a:r>
              <a:rPr lang="en-US" sz="2000" dirty="0">
                <a:solidFill>
                  <a:srgbClr val="0033CC"/>
                </a:solidFill>
              </a:rPr>
              <a:t>WL</a:t>
            </a:r>
            <a:r>
              <a:rPr lang="en-US" sz="2000" i="1" dirty="0">
                <a:solidFill>
                  <a:srgbClr val="0033CC"/>
                </a:solidFill>
              </a:rPr>
              <a:t> </a:t>
            </a:r>
            <a:r>
              <a:rPr lang="en-US" sz="2000" dirty="0">
                <a:solidFill>
                  <a:srgbClr val="0033CC"/>
                </a:solidFill>
              </a:rPr>
              <a:t>6547900</a:t>
            </a:r>
            <a:r>
              <a:rPr lang="en-US" sz="2000" i="1" dirty="0">
                <a:solidFill>
                  <a:srgbClr val="0033CC"/>
                </a:solidFill>
              </a:rPr>
              <a:t> </a:t>
            </a:r>
            <a:r>
              <a:rPr lang="en-US" sz="2000" dirty="0">
                <a:solidFill>
                  <a:srgbClr val="0033CC"/>
                </a:solidFill>
              </a:rPr>
              <a:t>(S.D.N.Y.</a:t>
            </a:r>
            <a:r>
              <a:rPr lang="en-US" sz="2000" i="1" dirty="0">
                <a:solidFill>
                  <a:srgbClr val="0033CC"/>
                </a:solidFill>
              </a:rPr>
              <a:t> </a:t>
            </a:r>
            <a:r>
              <a:rPr lang="en-US" sz="2000" dirty="0">
                <a:solidFill>
                  <a:srgbClr val="0033CC"/>
                </a:solidFill>
              </a:rPr>
              <a:t>Dec.</a:t>
            </a:r>
            <a:r>
              <a:rPr lang="en-US" sz="2000" i="1" dirty="0">
                <a:solidFill>
                  <a:srgbClr val="0033CC"/>
                </a:solidFill>
              </a:rPr>
              <a:t> </a:t>
            </a:r>
            <a:r>
              <a:rPr lang="en-US" sz="2000" dirty="0">
                <a:solidFill>
                  <a:srgbClr val="0033CC"/>
                </a:solidFill>
              </a:rPr>
              <a:t>20,</a:t>
            </a:r>
            <a:r>
              <a:rPr lang="en-US" sz="2000" i="1" dirty="0">
                <a:solidFill>
                  <a:srgbClr val="0033CC"/>
                </a:solidFill>
              </a:rPr>
              <a:t> </a:t>
            </a:r>
            <a:r>
              <a:rPr lang="en-US" sz="2000" dirty="0">
                <a:solidFill>
                  <a:srgbClr val="0033CC"/>
                </a:solidFill>
              </a:rPr>
              <a:t>2017) </a:t>
            </a:r>
          </a:p>
          <a:p>
            <a:pPr>
              <a:spcBef>
                <a:spcPts val="200"/>
              </a:spcBef>
              <a:defRPr/>
            </a:pPr>
            <a:r>
              <a:rPr lang="en-US" sz="2200" dirty="0"/>
              <a:t>Cosmetic surgeon excluded patients with HIV and/or on meds</a:t>
            </a:r>
          </a:p>
          <a:p>
            <a:pPr>
              <a:spcBef>
                <a:spcPts val="200"/>
              </a:spcBef>
              <a:defRPr/>
            </a:pPr>
            <a:r>
              <a:rPr lang="en-US" sz="2200" b="1" dirty="0"/>
              <a:t>Court: </a:t>
            </a:r>
            <a:r>
              <a:rPr lang="en-US" sz="2200" dirty="0"/>
              <a:t>Found for plaintiffs (granted motion for summary judgment)</a:t>
            </a:r>
          </a:p>
          <a:p>
            <a:pPr lvl="1">
              <a:defRPr/>
            </a:pPr>
            <a:r>
              <a:rPr lang="en-US" sz="2200" dirty="0"/>
              <a:t>Eligibility criteria that screens out people with disabilities and is not necessary</a:t>
            </a:r>
          </a:p>
          <a:p>
            <a:pPr lvl="2">
              <a:defRPr/>
            </a:pPr>
            <a:r>
              <a:rPr lang="en-US" sz="2000" dirty="0"/>
              <a:t>Defendant’s burden to show exclusion is necessary – can’t meet burden because he “automatically reject[s]” patients </a:t>
            </a:r>
          </a:p>
          <a:p>
            <a:pPr lvl="1">
              <a:defRPr/>
            </a:pPr>
            <a:r>
              <a:rPr lang="en-US" sz="2200" dirty="0"/>
              <a:t>Even if risk, failed to make reasonable modifications</a:t>
            </a:r>
          </a:p>
          <a:p>
            <a:pPr lvl="2">
              <a:defRPr/>
            </a:pPr>
            <a:r>
              <a:rPr lang="en-US" sz="2000" dirty="0"/>
              <a:t>Plaintiff proposed adjusting sedative protocol, hiring anesthesiologist to monitor/assist, etc.</a:t>
            </a:r>
          </a:p>
          <a:p>
            <a:pPr lvl="2">
              <a:defRPr/>
            </a:pPr>
            <a:r>
              <a:rPr lang="en-US" sz="2000" dirty="0"/>
              <a:t>Fundamental alteration fails – no individualized inquiry</a:t>
            </a:r>
          </a:p>
          <a:p>
            <a:pPr marL="0" indent="0" algn="ctr">
              <a:buNone/>
            </a:pPr>
            <a:endParaRPr lang="en-US" sz="2000"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40</a:t>
            </a:fld>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7239000" cy="838200"/>
          </a:xfrm>
        </p:spPr>
        <p:txBody>
          <a:bodyPr/>
          <a:lstStyle/>
          <a:p>
            <a:r>
              <a:rPr lang="en-US" altLang="en-US" dirty="0">
                <a:solidFill>
                  <a:srgbClr val="0033CC"/>
                </a:solidFill>
              </a:rPr>
              <a:t>HIV discrimination in healthcare still prevalent</a:t>
            </a:r>
          </a:p>
        </p:txBody>
      </p:sp>
      <p:sp>
        <p:nvSpPr>
          <p:cNvPr id="3" name="Content Placeholder 2"/>
          <p:cNvSpPr>
            <a:spLocks noGrp="1"/>
          </p:cNvSpPr>
          <p:nvPr>
            <p:ph idx="1"/>
          </p:nvPr>
        </p:nvSpPr>
        <p:spPr>
          <a:xfrm>
            <a:off x="914400" y="2057400"/>
            <a:ext cx="8229600" cy="4648200"/>
          </a:xfrm>
        </p:spPr>
        <p:txBody>
          <a:bodyPr/>
          <a:lstStyle/>
          <a:p>
            <a:pPr eaLnBrk="1" hangingPunct="1">
              <a:lnSpc>
                <a:spcPct val="90000"/>
              </a:lnSpc>
              <a:spcBef>
                <a:spcPts val="400"/>
              </a:spcBef>
            </a:pPr>
            <a:endParaRPr lang="en-US" sz="2400" dirty="0"/>
          </a:p>
          <a:p>
            <a:pPr marL="342900" lvl="1" indent="-342900" eaLnBrk="1" hangingPunct="1">
              <a:spcBef>
                <a:spcPts val="400"/>
              </a:spcBef>
              <a:buSzPct val="120000"/>
              <a:buFontTx/>
              <a:buChar char="•"/>
            </a:pPr>
            <a:r>
              <a:rPr lang="en-US" sz="2400" b="1" dirty="0"/>
              <a:t>DOJ: </a:t>
            </a:r>
            <a:r>
              <a:rPr lang="en-US" sz="2400" dirty="0"/>
              <a:t>In recent years, DOJ has entered into numerous settlements with healthcare providers who discriminated against people with HIV. For example, see: </a:t>
            </a:r>
            <a:r>
              <a:rPr lang="en-US" sz="2200" i="1" dirty="0">
                <a:solidFill>
                  <a:srgbClr val="0033CC"/>
                </a:solidFill>
              </a:rPr>
              <a:t>Woodlawn Family Dentistry: </a:t>
            </a:r>
            <a:r>
              <a:rPr lang="en-US" sz="2000" dirty="0">
                <a:solidFill>
                  <a:srgbClr val="0033CC"/>
                </a:solidFill>
              </a:rPr>
              <a:t>www.ada.gov/woodlawn_fmly_dnst.htm</a:t>
            </a:r>
          </a:p>
          <a:p>
            <a:pPr eaLnBrk="1" hangingPunct="1">
              <a:spcBef>
                <a:spcPts val="400"/>
              </a:spcBef>
            </a:pPr>
            <a:r>
              <a:rPr lang="en-US" sz="2000" dirty="0"/>
              <a:t>DOJ’s work in this are can be found at: </a:t>
            </a:r>
            <a:r>
              <a:rPr lang="en-US" sz="2000" dirty="0">
                <a:solidFill>
                  <a:srgbClr val="0033CC"/>
                </a:solidFill>
              </a:rPr>
              <a:t>www.ada.gov/hiv/index.htm</a:t>
            </a:r>
          </a:p>
          <a:p>
            <a:pPr eaLnBrk="1" hangingPunct="1">
              <a:lnSpc>
                <a:spcPct val="90000"/>
              </a:lnSpc>
              <a:spcBef>
                <a:spcPts val="400"/>
              </a:spcBef>
            </a:pPr>
            <a:r>
              <a:rPr lang="en-US" sz="2300" b="1" dirty="0"/>
              <a:t>Typical provisions of settlement agreements:</a:t>
            </a:r>
          </a:p>
          <a:p>
            <a:pPr lvl="1" eaLnBrk="1" hangingPunct="1">
              <a:spcBef>
                <a:spcPts val="400"/>
              </a:spcBef>
            </a:pPr>
            <a:r>
              <a:rPr lang="en-US" sz="2200" dirty="0"/>
              <a:t>Adopt and implement a non-discrimination policy </a:t>
            </a:r>
          </a:p>
          <a:p>
            <a:pPr lvl="1" eaLnBrk="1" hangingPunct="1">
              <a:spcBef>
                <a:spcPts val="400"/>
              </a:spcBef>
            </a:pPr>
            <a:r>
              <a:rPr lang="en-US" sz="2200" dirty="0"/>
              <a:t>Ongoing monitoring by DOJ</a:t>
            </a:r>
          </a:p>
          <a:p>
            <a:pPr lvl="1" eaLnBrk="1" hangingPunct="1">
              <a:spcBef>
                <a:spcPts val="400"/>
              </a:spcBef>
            </a:pPr>
            <a:r>
              <a:rPr lang="en-US" sz="2200" dirty="0"/>
              <a:t>ADA training for staff and administrators. </a:t>
            </a:r>
          </a:p>
          <a:p>
            <a:pPr lvl="1" eaLnBrk="1" hangingPunct="1">
              <a:spcBef>
                <a:spcPts val="400"/>
              </a:spcBef>
            </a:pPr>
            <a:r>
              <a:rPr lang="en-US" sz="2200" dirty="0"/>
              <a:t>Financial settlements for aggrieved parties involved</a:t>
            </a:r>
          </a:p>
          <a:p>
            <a:pPr eaLnBrk="1" hangingPunct="1">
              <a:spcBef>
                <a:spcPts val="400"/>
              </a:spcBef>
            </a:pPr>
            <a:endParaRPr lang="en-US" sz="2000" dirty="0">
              <a:solidFill>
                <a:srgbClr val="0033CC"/>
              </a:solidFill>
            </a:endParaRPr>
          </a:p>
          <a:p>
            <a:pPr lvl="1" eaLnBrk="1" hangingPunct="1">
              <a:lnSpc>
                <a:spcPct val="90000"/>
              </a:lnSpc>
              <a:spcBef>
                <a:spcPts val="0"/>
              </a:spcBef>
              <a:buNone/>
            </a:pPr>
            <a:endParaRPr lang="en-US" sz="2000"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41</a:t>
            </a:fld>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8077200" cy="838200"/>
          </a:xfrm>
        </p:spPr>
        <p:txBody>
          <a:bodyPr/>
          <a:lstStyle/>
          <a:p>
            <a:r>
              <a:rPr lang="en-US" altLang="en-US" dirty="0">
                <a:solidFill>
                  <a:srgbClr val="0033CC"/>
                </a:solidFill>
              </a:rPr>
              <a:t>Links to additional DOJ agreements related to HIV and healthcare</a:t>
            </a:r>
          </a:p>
        </p:txBody>
      </p:sp>
      <p:sp>
        <p:nvSpPr>
          <p:cNvPr id="3" name="Content Placeholder 2"/>
          <p:cNvSpPr>
            <a:spLocks noGrp="1"/>
          </p:cNvSpPr>
          <p:nvPr>
            <p:ph idx="1"/>
          </p:nvPr>
        </p:nvSpPr>
        <p:spPr>
          <a:xfrm>
            <a:off x="914400" y="2209800"/>
            <a:ext cx="8229600" cy="4648200"/>
          </a:xfrm>
        </p:spPr>
        <p:txBody>
          <a:bodyPr/>
          <a:lstStyle/>
          <a:p>
            <a:pPr eaLnBrk="1" hangingPunct="1">
              <a:lnSpc>
                <a:spcPct val="90000"/>
              </a:lnSpc>
              <a:spcBef>
                <a:spcPts val="400"/>
              </a:spcBef>
            </a:pPr>
            <a:endParaRPr lang="en-US" sz="2200" dirty="0"/>
          </a:p>
          <a:p>
            <a:pPr lvl="1" eaLnBrk="1" hangingPunct="1">
              <a:lnSpc>
                <a:spcPct val="90000"/>
              </a:lnSpc>
              <a:spcBef>
                <a:spcPts val="0"/>
              </a:spcBef>
            </a:pPr>
            <a:r>
              <a:rPr lang="en-US" sz="2200" i="1" dirty="0"/>
              <a:t>Advanced Plastic Surgery Solutions </a:t>
            </a:r>
            <a:r>
              <a:rPr lang="en-US" sz="2000" dirty="0">
                <a:solidFill>
                  <a:srgbClr val="0033CC"/>
                </a:solidFill>
              </a:rPr>
              <a:t>www.ada.gov/adv_plastic_surgery_sa.html</a:t>
            </a:r>
          </a:p>
          <a:p>
            <a:pPr lvl="1" eaLnBrk="1" hangingPunct="1">
              <a:lnSpc>
                <a:spcPct val="90000"/>
              </a:lnSpc>
              <a:spcBef>
                <a:spcPts val="0"/>
              </a:spcBef>
            </a:pPr>
            <a:r>
              <a:rPr lang="en-US" sz="2200" i="1" dirty="0"/>
              <a:t>Pain Management Care </a:t>
            </a:r>
            <a:r>
              <a:rPr lang="en-US" sz="2000" dirty="0">
                <a:solidFill>
                  <a:srgbClr val="0033CC"/>
                </a:solidFill>
              </a:rPr>
              <a:t>www.ada.gov/pmc/pain_mgmt_care_cd.html </a:t>
            </a:r>
          </a:p>
          <a:p>
            <a:pPr lvl="1" eaLnBrk="1" hangingPunct="1">
              <a:lnSpc>
                <a:spcPct val="90000"/>
              </a:lnSpc>
              <a:spcBef>
                <a:spcPts val="400"/>
              </a:spcBef>
            </a:pPr>
            <a:r>
              <a:rPr lang="en-US" sz="2200" i="1" dirty="0"/>
              <a:t>North Florida OB/GYN Associates </a:t>
            </a:r>
            <a:r>
              <a:rPr lang="en-US" sz="2000" dirty="0">
                <a:solidFill>
                  <a:srgbClr val="0033CC"/>
                </a:solidFill>
              </a:rPr>
              <a:t>www.ada.gov/north_florida_sa.html</a:t>
            </a:r>
          </a:p>
          <a:p>
            <a:pPr lvl="1" eaLnBrk="1" hangingPunct="1">
              <a:lnSpc>
                <a:spcPct val="90000"/>
              </a:lnSpc>
              <a:spcBef>
                <a:spcPts val="0"/>
              </a:spcBef>
            </a:pPr>
            <a:r>
              <a:rPr lang="en-US" sz="2200" i="1" dirty="0" err="1"/>
              <a:t>Dentex</a:t>
            </a:r>
            <a:r>
              <a:rPr lang="en-US" sz="2200" i="1" dirty="0"/>
              <a:t> Dental Mobile </a:t>
            </a:r>
          </a:p>
          <a:p>
            <a:pPr lvl="1" eaLnBrk="1" hangingPunct="1">
              <a:lnSpc>
                <a:spcPct val="90000"/>
              </a:lnSpc>
              <a:spcBef>
                <a:spcPts val="0"/>
              </a:spcBef>
              <a:buNone/>
            </a:pPr>
            <a:r>
              <a:rPr lang="en-US" sz="2200" dirty="0">
                <a:solidFill>
                  <a:srgbClr val="0033CC"/>
                </a:solidFill>
              </a:rPr>
              <a:t>	</a:t>
            </a:r>
            <a:r>
              <a:rPr lang="en-US" sz="2000" dirty="0">
                <a:solidFill>
                  <a:srgbClr val="0033CC"/>
                </a:solidFill>
              </a:rPr>
              <a:t>www.ada.gov/north_florida_sa.html</a:t>
            </a:r>
          </a:p>
          <a:p>
            <a:pPr lvl="1" eaLnBrk="1" hangingPunct="1">
              <a:lnSpc>
                <a:spcPct val="90000"/>
              </a:lnSpc>
              <a:spcBef>
                <a:spcPts val="0"/>
              </a:spcBef>
            </a:pPr>
            <a:r>
              <a:rPr lang="en-US" sz="2200" i="1" dirty="0"/>
              <a:t>Genesis Healthcare System </a:t>
            </a:r>
          </a:p>
          <a:p>
            <a:pPr lvl="1" eaLnBrk="1" hangingPunct="1">
              <a:lnSpc>
                <a:spcPct val="90000"/>
              </a:lnSpc>
              <a:spcBef>
                <a:spcPts val="0"/>
              </a:spcBef>
              <a:buNone/>
            </a:pPr>
            <a:r>
              <a:rPr lang="en-US" sz="2200" dirty="0"/>
              <a:t>	</a:t>
            </a:r>
            <a:r>
              <a:rPr lang="en-US" sz="2000" dirty="0">
                <a:solidFill>
                  <a:srgbClr val="0033CC"/>
                </a:solidFill>
              </a:rPr>
              <a:t>www.ada.gov/genesis_healthcare_sa.htm</a:t>
            </a:r>
          </a:p>
          <a:p>
            <a:pPr lvl="1" eaLnBrk="1" hangingPunct="1">
              <a:lnSpc>
                <a:spcPct val="90000"/>
              </a:lnSpc>
              <a:spcBef>
                <a:spcPts val="0"/>
              </a:spcBef>
            </a:pPr>
            <a:r>
              <a:rPr lang="en-US" sz="2200" i="1" dirty="0" err="1"/>
              <a:t>Glenbeigh</a:t>
            </a:r>
            <a:r>
              <a:rPr lang="en-US" sz="2200" i="1" dirty="0"/>
              <a:t> Alcohol Treatment Center </a:t>
            </a:r>
          </a:p>
          <a:p>
            <a:pPr lvl="1" eaLnBrk="1" hangingPunct="1">
              <a:lnSpc>
                <a:spcPct val="90000"/>
              </a:lnSpc>
              <a:spcBef>
                <a:spcPts val="0"/>
              </a:spcBef>
              <a:buNone/>
            </a:pPr>
            <a:r>
              <a:rPr lang="en-US" sz="2400" dirty="0">
                <a:solidFill>
                  <a:srgbClr val="0033CC"/>
                </a:solidFill>
              </a:rPr>
              <a:t>	</a:t>
            </a:r>
            <a:r>
              <a:rPr lang="en-US" sz="2000" dirty="0">
                <a:solidFill>
                  <a:srgbClr val="0033CC"/>
                </a:solidFill>
              </a:rPr>
              <a:t>www.ada.gov/glenbeigh.htmc</a:t>
            </a:r>
          </a:p>
          <a:p>
            <a:pPr lvl="1" eaLnBrk="1" hangingPunct="1">
              <a:spcBef>
                <a:spcPts val="0"/>
              </a:spcBef>
            </a:pPr>
            <a:r>
              <a:rPr lang="en-US" sz="2200" i="1" dirty="0"/>
              <a:t>Fayetteville Pain Center </a:t>
            </a:r>
            <a:r>
              <a:rPr lang="en-US" sz="2000" dirty="0">
                <a:solidFill>
                  <a:srgbClr val="0033CC"/>
                </a:solidFill>
              </a:rPr>
              <a:t>www.ada.gov/fayetteville_pain_ctr_settle.htm</a:t>
            </a:r>
            <a:endParaRPr lang="en-US" sz="2000" dirty="0"/>
          </a:p>
          <a:p>
            <a:pPr lvl="1" eaLnBrk="1" hangingPunct="1">
              <a:lnSpc>
                <a:spcPct val="90000"/>
              </a:lnSpc>
              <a:spcBef>
                <a:spcPts val="0"/>
              </a:spcBef>
              <a:buNone/>
            </a:pPr>
            <a:endParaRPr lang="en-US" sz="2000" dirty="0">
              <a:solidFill>
                <a:srgbClr val="0033CC"/>
              </a:solidFill>
            </a:endParaRPr>
          </a:p>
          <a:p>
            <a:pPr lvl="1" eaLnBrk="1" hangingPunct="1">
              <a:lnSpc>
                <a:spcPct val="90000"/>
              </a:lnSpc>
              <a:spcBef>
                <a:spcPts val="0"/>
              </a:spcBef>
              <a:buNone/>
            </a:pPr>
            <a:endParaRPr lang="en-US" sz="2000"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42</a:t>
            </a:fld>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219200" y="1447800"/>
            <a:ext cx="7467600" cy="1184275"/>
          </a:xfrm>
          <a:solidFill>
            <a:schemeClr val="bg1"/>
          </a:solidFill>
        </p:spPr>
        <p:txBody>
          <a:bodyPr/>
          <a:lstStyle/>
          <a:p>
            <a:r>
              <a:rPr lang="en-US" altLang="en-US" sz="4000" dirty="0">
                <a:solidFill>
                  <a:srgbClr val="0033CC"/>
                </a:solidFill>
              </a:rPr>
              <a:t>Access to Healthcare for People with Service Animals</a:t>
            </a:r>
          </a:p>
        </p:txBody>
      </p:sp>
      <p:sp>
        <p:nvSpPr>
          <p:cNvPr id="4098" name="Slide Number Placeholder 1"/>
          <p:cNvSpPr>
            <a:spLocks noGrp="1"/>
          </p:cNvSpPr>
          <p:nvPr>
            <p:ph type="sldNum" sz="quarter" idx="12"/>
          </p:nvPr>
        </p:nvSpPr>
        <p:spPr>
          <a:xfrm>
            <a:off x="8518525" y="6162675"/>
            <a:ext cx="320675" cy="476250"/>
          </a:xfrm>
        </p:spPr>
        <p:txBody>
          <a:bodyPr/>
          <a:lstStyle/>
          <a:p>
            <a:pPr>
              <a:defRPr/>
            </a:pPr>
            <a:fld id="{24FEC839-8D85-483E-B0B9-D579F7B02C0E}" type="slidenum">
              <a:rPr lang="en-US" altLang="en-US" sz="1600" smtClean="0"/>
              <a:pPr>
                <a:defRPr/>
              </a:pPr>
              <a:t>43</a:t>
            </a:fld>
            <a:endParaRPr lang="en-US" altLang="en-US" sz="16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838200" y="990600"/>
            <a:ext cx="7239000" cy="838200"/>
          </a:xfrm>
        </p:spPr>
        <p:txBody>
          <a:bodyPr/>
          <a:lstStyle/>
          <a:p>
            <a:r>
              <a:rPr lang="en-US" altLang="en-US" dirty="0">
                <a:solidFill>
                  <a:srgbClr val="0033CC"/>
                </a:solidFill>
              </a:rPr>
              <a:t>ADA and service animals in the healthcare context</a:t>
            </a:r>
          </a:p>
        </p:txBody>
      </p:sp>
      <p:sp>
        <p:nvSpPr>
          <p:cNvPr id="3" name="Content Placeholder 2"/>
          <p:cNvSpPr>
            <a:spLocks noGrp="1"/>
          </p:cNvSpPr>
          <p:nvPr>
            <p:ph idx="1"/>
          </p:nvPr>
        </p:nvSpPr>
        <p:spPr>
          <a:xfrm>
            <a:off x="914400" y="2209800"/>
            <a:ext cx="8229600" cy="4648200"/>
          </a:xfrm>
        </p:spPr>
        <p:txBody>
          <a:bodyPr/>
          <a:lstStyle/>
          <a:p>
            <a:pPr eaLnBrk="1" hangingPunct="1">
              <a:lnSpc>
                <a:spcPct val="90000"/>
              </a:lnSpc>
              <a:spcBef>
                <a:spcPts val="400"/>
              </a:spcBef>
            </a:pPr>
            <a:endParaRPr lang="en-US" sz="2400" dirty="0"/>
          </a:p>
          <a:p>
            <a:pPr eaLnBrk="1" hangingPunct="1">
              <a:lnSpc>
                <a:spcPct val="90000"/>
              </a:lnSpc>
              <a:spcBef>
                <a:spcPts val="400"/>
              </a:spcBef>
            </a:pPr>
            <a:r>
              <a:rPr lang="en-US" sz="2400" b="1" dirty="0"/>
              <a:t>DOJ Guidance on service animals references healthcare facilities:</a:t>
            </a:r>
          </a:p>
          <a:p>
            <a:pPr lvl="1" eaLnBrk="1" hangingPunct="1">
              <a:lnSpc>
                <a:spcPct val="90000"/>
              </a:lnSpc>
              <a:spcBef>
                <a:spcPts val="400"/>
              </a:spcBef>
            </a:pPr>
            <a:r>
              <a:rPr lang="en-US" sz="2100" dirty="0"/>
              <a:t>in a hospital it would be </a:t>
            </a:r>
            <a:r>
              <a:rPr lang="en-US" sz="2100" b="1" dirty="0"/>
              <a:t>inappropriate</a:t>
            </a:r>
            <a:r>
              <a:rPr lang="en-US" sz="2100" dirty="0"/>
              <a:t> </a:t>
            </a:r>
            <a:r>
              <a:rPr lang="en-US" sz="2100" b="1" dirty="0"/>
              <a:t>to exclude </a:t>
            </a:r>
            <a:r>
              <a:rPr lang="en-US" sz="2100" dirty="0"/>
              <a:t>a service animal from areas such as patient rooms, clinics, cafeterias, examination rooms, and all other areas of the facility where healthcare personnel, patients, and visitors are permitted without taking added precautions.</a:t>
            </a:r>
          </a:p>
          <a:p>
            <a:pPr lvl="1" eaLnBrk="1" hangingPunct="1">
              <a:lnSpc>
                <a:spcPct val="90000"/>
              </a:lnSpc>
              <a:spcBef>
                <a:spcPts val="400"/>
              </a:spcBef>
            </a:pPr>
            <a:r>
              <a:rPr lang="en-US" sz="2100" dirty="0"/>
              <a:t>may be </a:t>
            </a:r>
            <a:r>
              <a:rPr lang="en-US" sz="2100" b="1" dirty="0"/>
              <a:t>appropriate</a:t>
            </a:r>
            <a:r>
              <a:rPr lang="en-US" sz="2100" dirty="0"/>
              <a:t> to exclude a service animal from operating rooms or burn units where the animal's presence may </a:t>
            </a:r>
            <a:r>
              <a:rPr lang="en-US" sz="2100" b="1" dirty="0"/>
              <a:t>compromise a sterile environment</a:t>
            </a:r>
          </a:p>
          <a:p>
            <a:pPr lvl="1" eaLnBrk="1" hangingPunct="1">
              <a:lnSpc>
                <a:spcPct val="90000"/>
              </a:lnSpc>
              <a:spcBef>
                <a:spcPts val="400"/>
              </a:spcBef>
            </a:pPr>
            <a:r>
              <a:rPr lang="en-US" sz="2100" dirty="0"/>
              <a:t>providers </a:t>
            </a:r>
            <a:r>
              <a:rPr lang="en-US" sz="2100" b="1" dirty="0"/>
              <a:t>may not impose blanket bans </a:t>
            </a:r>
            <a:r>
              <a:rPr lang="en-US" sz="2100" dirty="0"/>
              <a:t>against service animals without engaging in the </a:t>
            </a:r>
            <a:r>
              <a:rPr lang="en-US" sz="2100" b="1" dirty="0"/>
              <a:t>interactive process </a:t>
            </a:r>
            <a:r>
              <a:rPr lang="en-US" sz="2100" dirty="0"/>
              <a:t>in an earnest effort to </a:t>
            </a:r>
            <a:r>
              <a:rPr lang="en-US" sz="2100" b="1" dirty="0"/>
              <a:t>identify potential reasonable accommodations</a:t>
            </a:r>
          </a:p>
          <a:p>
            <a:pPr lvl="1" algn="ctr" eaLnBrk="1" hangingPunct="1">
              <a:lnSpc>
                <a:spcPct val="90000"/>
              </a:lnSpc>
              <a:spcBef>
                <a:spcPts val="400"/>
              </a:spcBef>
              <a:buNone/>
            </a:pPr>
            <a:r>
              <a:rPr lang="en-US" sz="2000" dirty="0">
                <a:solidFill>
                  <a:srgbClr val="0033CC"/>
                </a:solidFill>
              </a:rPr>
              <a:t>www.ada.gov/service_animals_2010.htm</a:t>
            </a:r>
          </a:p>
          <a:p>
            <a:pPr lvl="1" eaLnBrk="1" hangingPunct="1">
              <a:lnSpc>
                <a:spcPct val="90000"/>
              </a:lnSpc>
              <a:spcBef>
                <a:spcPts val="400"/>
              </a:spcBef>
              <a:buNone/>
            </a:pPr>
            <a:endParaRPr lang="en-US" sz="2400"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44</a:t>
            </a:fld>
            <a:endParaRPr lang="en-US"/>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838200" y="990600"/>
            <a:ext cx="7239000" cy="838200"/>
          </a:xfrm>
        </p:spPr>
        <p:txBody>
          <a:bodyPr/>
          <a:lstStyle/>
          <a:p>
            <a:r>
              <a:rPr lang="en-US" altLang="en-US" dirty="0">
                <a:solidFill>
                  <a:srgbClr val="0033CC"/>
                </a:solidFill>
              </a:rPr>
              <a:t>ADA and service animals in the healthcare context - litigation</a:t>
            </a:r>
          </a:p>
        </p:txBody>
      </p:sp>
      <p:sp>
        <p:nvSpPr>
          <p:cNvPr id="3" name="Content Placeholder 2"/>
          <p:cNvSpPr>
            <a:spLocks noGrp="1"/>
          </p:cNvSpPr>
          <p:nvPr>
            <p:ph idx="1"/>
          </p:nvPr>
        </p:nvSpPr>
        <p:spPr>
          <a:xfrm>
            <a:off x="914400" y="2209800"/>
            <a:ext cx="8229600" cy="4648200"/>
          </a:xfrm>
        </p:spPr>
        <p:txBody>
          <a:bodyPr/>
          <a:lstStyle/>
          <a:p>
            <a:pPr eaLnBrk="1" hangingPunct="1">
              <a:lnSpc>
                <a:spcPct val="90000"/>
              </a:lnSpc>
              <a:spcBef>
                <a:spcPts val="400"/>
              </a:spcBef>
            </a:pPr>
            <a:endParaRPr lang="en-US" sz="2400" dirty="0"/>
          </a:p>
          <a:p>
            <a:pPr algn="ctr" eaLnBrk="1" hangingPunct="1">
              <a:lnSpc>
                <a:spcPct val="90000"/>
              </a:lnSpc>
              <a:spcBef>
                <a:spcPts val="400"/>
              </a:spcBef>
              <a:buNone/>
            </a:pPr>
            <a:r>
              <a:rPr lang="en-US" sz="2600" b="1" i="1" dirty="0">
                <a:solidFill>
                  <a:srgbClr val="0033CC"/>
                </a:solidFill>
              </a:rPr>
              <a:t>Tamara v. El Camino Hospital</a:t>
            </a:r>
            <a:r>
              <a:rPr lang="en-US" sz="2600" b="1" dirty="0">
                <a:solidFill>
                  <a:srgbClr val="0033CC"/>
                </a:solidFill>
              </a:rPr>
              <a:t> </a:t>
            </a:r>
          </a:p>
          <a:p>
            <a:pPr algn="ctr" eaLnBrk="1" hangingPunct="1">
              <a:lnSpc>
                <a:spcPct val="90000"/>
              </a:lnSpc>
              <a:spcBef>
                <a:spcPts val="400"/>
              </a:spcBef>
              <a:buNone/>
            </a:pPr>
            <a:r>
              <a:rPr lang="en-US" sz="2000" dirty="0">
                <a:solidFill>
                  <a:srgbClr val="0033CC"/>
                </a:solidFill>
              </a:rPr>
              <a:t>964 F. Supp. 2d 1077 (N.D. Cal. 2013)</a:t>
            </a:r>
            <a:endParaRPr lang="en-US" sz="2000" b="1" dirty="0">
              <a:solidFill>
                <a:srgbClr val="0033CC"/>
              </a:solidFill>
            </a:endParaRPr>
          </a:p>
          <a:p>
            <a:pPr eaLnBrk="1" hangingPunct="1">
              <a:spcBef>
                <a:spcPts val="400"/>
              </a:spcBef>
            </a:pPr>
            <a:r>
              <a:rPr lang="en-US" sz="2200" dirty="0"/>
              <a:t>Psychiatric patient denied service animal while hospitalized</a:t>
            </a:r>
          </a:p>
          <a:p>
            <a:pPr eaLnBrk="1" hangingPunct="1">
              <a:spcBef>
                <a:spcPts val="400"/>
              </a:spcBef>
            </a:pPr>
            <a:r>
              <a:rPr lang="en-US" sz="2200" dirty="0"/>
              <a:t>Hospital argued service animal in a psych unit would pose a direct threat – anticipated harness could be used as a weapon and presence of the animal might upset other patients</a:t>
            </a:r>
          </a:p>
          <a:p>
            <a:pPr eaLnBrk="1" hangingPunct="1">
              <a:spcBef>
                <a:spcPts val="400"/>
              </a:spcBef>
            </a:pPr>
            <a:r>
              <a:rPr lang="en-US" sz="2200" b="1" dirty="0"/>
              <a:t>Court: </a:t>
            </a:r>
            <a:r>
              <a:rPr lang="en-US" sz="2200" dirty="0"/>
              <a:t>Potential risks were merely speculative – no individualized assessment conducted by hospital that showed plaintiff or her service animal actually posed the anticipated risks.</a:t>
            </a:r>
          </a:p>
          <a:p>
            <a:pPr eaLnBrk="1" hangingPunct="1">
              <a:spcBef>
                <a:spcPts val="400"/>
              </a:spcBef>
            </a:pPr>
            <a:r>
              <a:rPr lang="en-US" sz="2200" dirty="0"/>
              <a:t>Even if the hospital’s perceived risks were real – no reasonable accommodation analysis was conducted to ameliorate the risks</a:t>
            </a:r>
          </a:p>
          <a:p>
            <a:pPr lvl="1" eaLnBrk="1" hangingPunct="1">
              <a:lnSpc>
                <a:spcPct val="90000"/>
              </a:lnSpc>
              <a:spcBef>
                <a:spcPts val="400"/>
              </a:spcBef>
              <a:buNone/>
            </a:pPr>
            <a:endParaRPr lang="en-US" sz="2400"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45</a:t>
            </a:fld>
            <a:endParaRPr lang="en-U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838200" y="990600"/>
            <a:ext cx="7239000" cy="838200"/>
          </a:xfrm>
        </p:spPr>
        <p:txBody>
          <a:bodyPr/>
          <a:lstStyle/>
          <a:p>
            <a:r>
              <a:rPr lang="en-US" altLang="en-US" dirty="0">
                <a:solidFill>
                  <a:srgbClr val="0033CC"/>
                </a:solidFill>
              </a:rPr>
              <a:t>ADA and service animals in the healthcare context - litigation</a:t>
            </a:r>
          </a:p>
        </p:txBody>
      </p:sp>
      <p:sp>
        <p:nvSpPr>
          <p:cNvPr id="3" name="Content Placeholder 2"/>
          <p:cNvSpPr>
            <a:spLocks noGrp="1"/>
          </p:cNvSpPr>
          <p:nvPr>
            <p:ph idx="1"/>
          </p:nvPr>
        </p:nvSpPr>
        <p:spPr>
          <a:xfrm>
            <a:off x="914400" y="1981200"/>
            <a:ext cx="8229600" cy="4648200"/>
          </a:xfrm>
        </p:spPr>
        <p:txBody>
          <a:bodyPr/>
          <a:lstStyle/>
          <a:p>
            <a:pPr eaLnBrk="1" hangingPunct="1">
              <a:lnSpc>
                <a:spcPct val="90000"/>
              </a:lnSpc>
              <a:spcBef>
                <a:spcPts val="400"/>
              </a:spcBef>
            </a:pPr>
            <a:endParaRPr lang="en-US" sz="2400" dirty="0"/>
          </a:p>
          <a:p>
            <a:pPr algn="ctr" eaLnBrk="1" hangingPunct="1">
              <a:lnSpc>
                <a:spcPct val="90000"/>
              </a:lnSpc>
              <a:spcBef>
                <a:spcPts val="400"/>
              </a:spcBef>
              <a:buNone/>
            </a:pPr>
            <a:r>
              <a:rPr lang="en-US" sz="2400" b="1" i="1" dirty="0">
                <a:solidFill>
                  <a:srgbClr val="0033CC"/>
                </a:solidFill>
              </a:rPr>
              <a:t>Roe v. Providence Health System-Oregon, </a:t>
            </a:r>
          </a:p>
          <a:p>
            <a:pPr algn="ctr" eaLnBrk="1" hangingPunct="1">
              <a:lnSpc>
                <a:spcPct val="90000"/>
              </a:lnSpc>
              <a:spcBef>
                <a:spcPts val="400"/>
              </a:spcBef>
              <a:buNone/>
            </a:pPr>
            <a:r>
              <a:rPr lang="en-US" sz="2000" dirty="0">
                <a:solidFill>
                  <a:srgbClr val="0033CC"/>
                </a:solidFill>
              </a:rPr>
              <a:t>655 F. Supp. 2d 1164 (D. Oregon 2009)  </a:t>
            </a:r>
          </a:p>
          <a:p>
            <a:pPr eaLnBrk="1" hangingPunct="1">
              <a:spcBef>
                <a:spcPts val="400"/>
              </a:spcBef>
            </a:pPr>
            <a:r>
              <a:rPr lang="en-US" sz="2200" b="1" dirty="0"/>
              <a:t>Court:</a:t>
            </a:r>
            <a:r>
              <a:rPr lang="en-US" sz="2200" dirty="0"/>
              <a:t> Direct threat for a hospital patient to use a service dog with a “putrid odor” that resulted in patient transfers.</a:t>
            </a:r>
          </a:p>
          <a:p>
            <a:pPr eaLnBrk="1" hangingPunct="1">
              <a:spcBef>
                <a:spcPts val="400"/>
              </a:spcBef>
            </a:pPr>
            <a:r>
              <a:rPr lang="en-US" sz="2200" dirty="0"/>
              <a:t>The dog’s size and growling response made it difficult for staff to treat patient and a handler was not always available. Dog may have had an infection as well.</a:t>
            </a:r>
          </a:p>
          <a:p>
            <a:pPr eaLnBrk="1" hangingPunct="1">
              <a:spcBef>
                <a:spcPts val="400"/>
              </a:spcBef>
            </a:pPr>
            <a:r>
              <a:rPr lang="en-US" sz="2200" dirty="0"/>
              <a:t>Hospital offered a compromise by requesting that patient close her door when the dog was present and offered to provide a HEPA filter. Plaintiff refused offer.</a:t>
            </a:r>
          </a:p>
          <a:p>
            <a:pPr eaLnBrk="1" hangingPunct="1">
              <a:spcBef>
                <a:spcPts val="400"/>
              </a:spcBef>
            </a:pPr>
            <a:r>
              <a:rPr lang="en-US" sz="2200" dirty="0"/>
              <a:t>Court dismissed case, and enjoined her from bringing any service animal to the hospital if she returned. Court noted that the hospital had a history of accommodating service animals.</a:t>
            </a:r>
            <a:endParaRPr lang="en-US" sz="2200"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46</a:t>
            </a:fld>
            <a:endParaRPr lang="en-U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838200" y="990600"/>
            <a:ext cx="7848600" cy="838200"/>
          </a:xfrm>
        </p:spPr>
        <p:txBody>
          <a:bodyPr/>
          <a:lstStyle/>
          <a:p>
            <a:r>
              <a:rPr lang="en-US" altLang="en-US" dirty="0">
                <a:solidFill>
                  <a:srgbClr val="0033CC"/>
                </a:solidFill>
              </a:rPr>
              <a:t>ADA and service animals in the healthcare context - ambulances</a:t>
            </a:r>
          </a:p>
        </p:txBody>
      </p:sp>
      <p:sp>
        <p:nvSpPr>
          <p:cNvPr id="3" name="Content Placeholder 2"/>
          <p:cNvSpPr>
            <a:spLocks noGrp="1"/>
          </p:cNvSpPr>
          <p:nvPr>
            <p:ph idx="1"/>
          </p:nvPr>
        </p:nvSpPr>
        <p:spPr>
          <a:xfrm>
            <a:off x="838200" y="1828800"/>
            <a:ext cx="8305800" cy="4648200"/>
          </a:xfrm>
        </p:spPr>
        <p:txBody>
          <a:bodyPr/>
          <a:lstStyle/>
          <a:p>
            <a:pPr eaLnBrk="1" hangingPunct="1">
              <a:lnSpc>
                <a:spcPct val="90000"/>
              </a:lnSpc>
              <a:spcBef>
                <a:spcPts val="400"/>
              </a:spcBef>
            </a:pPr>
            <a:endParaRPr lang="en-US" sz="2400" dirty="0"/>
          </a:p>
          <a:p>
            <a:pPr algn="ctr" eaLnBrk="1" hangingPunct="1">
              <a:lnSpc>
                <a:spcPct val="90000"/>
              </a:lnSpc>
              <a:spcBef>
                <a:spcPts val="400"/>
              </a:spcBef>
              <a:buNone/>
            </a:pPr>
            <a:r>
              <a:rPr lang="en-US" sz="2400" b="1" i="1" dirty="0">
                <a:solidFill>
                  <a:srgbClr val="0033CC"/>
                </a:solidFill>
              </a:rPr>
              <a:t>Hardin County Emergency Medical Services</a:t>
            </a:r>
          </a:p>
          <a:p>
            <a:pPr eaLnBrk="1" hangingPunct="1">
              <a:spcBef>
                <a:spcPts val="400"/>
              </a:spcBef>
            </a:pPr>
            <a:r>
              <a:rPr lang="en-US" sz="2200" b="1" dirty="0"/>
              <a:t>Complaint filed with DOJ:</a:t>
            </a:r>
            <a:r>
              <a:rPr lang="en-US" sz="2200" dirty="0"/>
              <a:t> Service animal not permitted to accompany man in Hardin Co. ambulance</a:t>
            </a:r>
          </a:p>
          <a:p>
            <a:pPr eaLnBrk="1" hangingPunct="1">
              <a:spcBef>
                <a:spcPts val="400"/>
              </a:spcBef>
            </a:pPr>
            <a:r>
              <a:rPr lang="en-US" sz="2200" b="1" dirty="0"/>
              <a:t>Settlement : </a:t>
            </a:r>
            <a:r>
              <a:rPr lang="en-US" sz="2200" dirty="0">
                <a:solidFill>
                  <a:srgbClr val="0033CC"/>
                </a:solidFill>
              </a:rPr>
              <a:t>www.ada.gov/hardin_ems_sa.html</a:t>
            </a:r>
          </a:p>
          <a:p>
            <a:pPr lvl="1" eaLnBrk="1" hangingPunct="1">
              <a:spcBef>
                <a:spcPts val="400"/>
              </a:spcBef>
            </a:pPr>
            <a:r>
              <a:rPr lang="en-US" sz="2200" dirty="0"/>
              <a:t>hire ADA Coordinator</a:t>
            </a:r>
          </a:p>
          <a:p>
            <a:pPr lvl="1" eaLnBrk="1" hangingPunct="1">
              <a:spcBef>
                <a:spcPts val="400"/>
              </a:spcBef>
            </a:pPr>
            <a:r>
              <a:rPr lang="en-US" sz="2200" dirty="0"/>
              <a:t>permit service animals to accompany owners in ambulance unless animal out of control or not house broken</a:t>
            </a:r>
          </a:p>
          <a:p>
            <a:pPr lvl="1" eaLnBrk="1" hangingPunct="1">
              <a:spcBef>
                <a:spcPts val="400"/>
              </a:spcBef>
            </a:pPr>
            <a:r>
              <a:rPr lang="en-US" sz="2200" dirty="0"/>
              <a:t>no surcharge will be assessed for service animals</a:t>
            </a:r>
          </a:p>
          <a:p>
            <a:pPr lvl="1" eaLnBrk="1" hangingPunct="1">
              <a:spcBef>
                <a:spcPts val="400"/>
              </a:spcBef>
            </a:pPr>
            <a:r>
              <a:rPr lang="en-US" sz="2200" dirty="0"/>
              <a:t>only permissible questions about service animals will be asked</a:t>
            </a:r>
          </a:p>
          <a:p>
            <a:pPr lvl="1" eaLnBrk="1" hangingPunct="1">
              <a:spcBef>
                <a:spcPts val="400"/>
              </a:spcBef>
            </a:pPr>
            <a:r>
              <a:rPr lang="en-US" sz="2200" dirty="0"/>
              <a:t>ADA training for personnel</a:t>
            </a: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47</a:t>
            </a:fld>
            <a:endParaRPr lang="en-US"/>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838200" y="990600"/>
            <a:ext cx="7239000" cy="838200"/>
          </a:xfrm>
        </p:spPr>
        <p:txBody>
          <a:bodyPr/>
          <a:lstStyle/>
          <a:p>
            <a:r>
              <a:rPr lang="en-US" altLang="en-US" dirty="0">
                <a:solidFill>
                  <a:srgbClr val="0033CC"/>
                </a:solidFill>
              </a:rPr>
              <a:t>Service animals – companions and </a:t>
            </a:r>
            <a:r>
              <a:rPr lang="en-US" altLang="en-US" dirty="0" err="1">
                <a:solidFill>
                  <a:srgbClr val="0033CC"/>
                </a:solidFill>
              </a:rPr>
              <a:t>mootness</a:t>
            </a:r>
            <a:endParaRPr lang="en-US" altLang="en-US" dirty="0">
              <a:solidFill>
                <a:srgbClr val="0033CC"/>
              </a:solidFill>
            </a:endParaRPr>
          </a:p>
        </p:txBody>
      </p:sp>
      <p:sp>
        <p:nvSpPr>
          <p:cNvPr id="3" name="Content Placeholder 2"/>
          <p:cNvSpPr>
            <a:spLocks noGrp="1"/>
          </p:cNvSpPr>
          <p:nvPr>
            <p:ph idx="1"/>
          </p:nvPr>
        </p:nvSpPr>
        <p:spPr>
          <a:xfrm>
            <a:off x="762000" y="2209800"/>
            <a:ext cx="8382000" cy="4648200"/>
          </a:xfrm>
        </p:spPr>
        <p:txBody>
          <a:bodyPr/>
          <a:lstStyle/>
          <a:p>
            <a:pPr eaLnBrk="1" hangingPunct="1">
              <a:lnSpc>
                <a:spcPct val="90000"/>
              </a:lnSpc>
              <a:spcBef>
                <a:spcPts val="400"/>
              </a:spcBef>
            </a:pPr>
            <a:endParaRPr lang="en-US" sz="2400" dirty="0"/>
          </a:p>
          <a:p>
            <a:pPr algn="ctr" eaLnBrk="1" hangingPunct="1">
              <a:lnSpc>
                <a:spcPct val="90000"/>
              </a:lnSpc>
              <a:spcBef>
                <a:spcPts val="400"/>
              </a:spcBef>
              <a:buNone/>
            </a:pPr>
            <a:r>
              <a:rPr lang="en-US" sz="2400" b="1" i="1" dirty="0" err="1">
                <a:solidFill>
                  <a:srgbClr val="0033CC"/>
                </a:solidFill>
              </a:rPr>
              <a:t>Sheely</a:t>
            </a:r>
            <a:r>
              <a:rPr lang="en-US" sz="2400" b="1" i="1" dirty="0">
                <a:solidFill>
                  <a:srgbClr val="0033CC"/>
                </a:solidFill>
              </a:rPr>
              <a:t> v. MRI Radiology Network, P.A., </a:t>
            </a:r>
          </a:p>
          <a:p>
            <a:pPr algn="ctr" eaLnBrk="1" hangingPunct="1">
              <a:lnSpc>
                <a:spcPct val="90000"/>
              </a:lnSpc>
              <a:spcBef>
                <a:spcPts val="400"/>
              </a:spcBef>
              <a:buNone/>
            </a:pPr>
            <a:r>
              <a:rPr lang="en-US" sz="2000" dirty="0">
                <a:solidFill>
                  <a:srgbClr val="0033CC"/>
                </a:solidFill>
              </a:rPr>
              <a:t>505 F.3d 1173 (7th Cir. 2007</a:t>
            </a:r>
            <a:r>
              <a:rPr lang="en-US" sz="2000" dirty="0"/>
              <a:t>) </a:t>
            </a:r>
          </a:p>
          <a:p>
            <a:pPr eaLnBrk="1" hangingPunct="1">
              <a:spcBef>
                <a:spcPts val="400"/>
              </a:spcBef>
            </a:pPr>
            <a:r>
              <a:rPr lang="en-US" sz="2200" dirty="0"/>
              <a:t>Medical facility violated the ADA by preventing blind mom from bringing service dog into MRI suite during son’s appointment</a:t>
            </a:r>
          </a:p>
          <a:p>
            <a:pPr eaLnBrk="1" hangingPunct="1">
              <a:spcBef>
                <a:spcPts val="400"/>
              </a:spcBef>
            </a:pPr>
            <a:r>
              <a:rPr lang="en-US" sz="2200" dirty="0"/>
              <a:t>Court rejected that companions aren’t covered by Title III just because they aren’t the patient and don’t receive a benefit from the public accommodation. </a:t>
            </a:r>
          </a:p>
          <a:p>
            <a:pPr eaLnBrk="1" hangingPunct="1">
              <a:spcBef>
                <a:spcPts val="400"/>
              </a:spcBef>
            </a:pPr>
            <a:r>
              <a:rPr lang="en-US" sz="2200" dirty="0"/>
              <a:t>MRI facility modified its no-animal policy soon afterwards</a:t>
            </a:r>
          </a:p>
          <a:p>
            <a:pPr eaLnBrk="1" hangingPunct="1">
              <a:spcBef>
                <a:spcPts val="400"/>
              </a:spcBef>
            </a:pPr>
            <a:r>
              <a:rPr lang="en-US" sz="2200" dirty="0"/>
              <a:t>However, court held that plaintiff’s ADA suit was not mooted by new policy – unclear that wrongful behavior wouldn’t recur</a:t>
            </a:r>
          </a:p>
          <a:p>
            <a:pPr eaLnBrk="1" hangingPunct="1">
              <a:spcBef>
                <a:spcPts val="400"/>
              </a:spcBef>
            </a:pPr>
            <a:r>
              <a:rPr lang="en-US" sz="2000" i="1" dirty="0">
                <a:solidFill>
                  <a:srgbClr val="0033CC"/>
                </a:solidFill>
              </a:rPr>
              <a:t>See also, Hurley v. Loma Linda University Medical Center, </a:t>
            </a:r>
            <a:r>
              <a:rPr lang="en-US" sz="2000" dirty="0">
                <a:solidFill>
                  <a:srgbClr val="0033CC"/>
                </a:solidFill>
              </a:rPr>
              <a:t>2014 WL 580202 (C.D. Cal. Feb. 12, 2014) – </a:t>
            </a:r>
            <a:r>
              <a:rPr lang="en-US" sz="2000" dirty="0"/>
              <a:t>ADA protects companions with service animals at healthcare facilities</a:t>
            </a:r>
          </a:p>
          <a:p>
            <a:pPr eaLnBrk="1" hangingPunct="1">
              <a:lnSpc>
                <a:spcPct val="90000"/>
              </a:lnSpc>
              <a:spcBef>
                <a:spcPts val="400"/>
              </a:spcBef>
            </a:pPr>
            <a:endParaRPr lang="en-US" sz="2200" i="1"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48</a:t>
            </a:fld>
            <a:endParaRPr lang="en-US"/>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219200" y="1447800"/>
            <a:ext cx="7467600" cy="1184275"/>
          </a:xfrm>
          <a:solidFill>
            <a:schemeClr val="bg1"/>
          </a:solidFill>
        </p:spPr>
        <p:txBody>
          <a:bodyPr/>
          <a:lstStyle/>
          <a:p>
            <a:r>
              <a:rPr lang="en-US" altLang="en-US" sz="4000" dirty="0">
                <a:solidFill>
                  <a:srgbClr val="0033CC"/>
                </a:solidFill>
              </a:rPr>
              <a:t>Accessible Medical Facilities and Equipment</a:t>
            </a:r>
          </a:p>
        </p:txBody>
      </p:sp>
      <p:sp>
        <p:nvSpPr>
          <p:cNvPr id="119809" name="Rectangle 1"/>
          <p:cNvSpPr>
            <a:spLocks noChangeArrowheads="1"/>
          </p:cNvSpPr>
          <p:nvPr/>
        </p:nvSpPr>
        <p:spPr bwMode="auto">
          <a:xfrm>
            <a:off x="0" y="0"/>
            <a:ext cx="9144000" cy="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642A8F"/>
                </a:solidFill>
                <a:effectLst/>
                <a:latin typeface="Times New Roman" pitchFamily="18" charset="0"/>
                <a:cs typeface="Times New Roman" pitchFamily="18" charset="0"/>
                <a:hlinkClick r:id="rId3"/>
              </a:rPr>
              <a:t>www​.usdoj.gov/crt/ada/whc.htm</a:t>
            </a:r>
            <a:r>
              <a:rPr kumimoji="0" lang="en-US" sz="7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098" name="Slide Number Placeholder 1"/>
          <p:cNvSpPr>
            <a:spLocks noGrp="1"/>
          </p:cNvSpPr>
          <p:nvPr>
            <p:ph type="sldNum" sz="quarter" idx="12"/>
          </p:nvPr>
        </p:nvSpPr>
        <p:spPr>
          <a:xfrm>
            <a:off x="8518525" y="6162675"/>
            <a:ext cx="320675" cy="476250"/>
          </a:xfrm>
        </p:spPr>
        <p:txBody>
          <a:bodyPr/>
          <a:lstStyle/>
          <a:p>
            <a:pPr>
              <a:defRPr/>
            </a:pPr>
            <a:fld id="{24FEC839-8D85-483E-B0B9-D579F7B02C0E}" type="slidenum">
              <a:rPr lang="en-US" altLang="en-US" sz="1600" smtClean="0"/>
              <a:pPr>
                <a:defRPr/>
              </a:pPr>
              <a:t>49</a:t>
            </a:fld>
            <a:endParaRPr lang="en-US" alt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162800" cy="838200"/>
          </a:xfrm>
        </p:spPr>
        <p:txBody>
          <a:bodyPr/>
          <a:lstStyle/>
          <a:p>
            <a:r>
              <a:rPr lang="en-US" altLang="en-US" dirty="0">
                <a:solidFill>
                  <a:srgbClr val="0033CC"/>
                </a:solidFill>
              </a:rPr>
              <a:t>Which law applies? </a:t>
            </a:r>
            <a:br>
              <a:rPr lang="en-US" altLang="en-US" dirty="0">
                <a:solidFill>
                  <a:srgbClr val="0033CC"/>
                </a:solidFill>
              </a:rPr>
            </a:br>
            <a:r>
              <a:rPr lang="en-US" altLang="en-US" dirty="0">
                <a:solidFill>
                  <a:srgbClr val="0033CC"/>
                </a:solidFill>
              </a:rPr>
              <a:t>Titles II, III or Rehab Act?</a:t>
            </a:r>
          </a:p>
        </p:txBody>
      </p:sp>
      <p:sp>
        <p:nvSpPr>
          <p:cNvPr id="5123" name="Content Placeholder 3"/>
          <p:cNvSpPr>
            <a:spLocks noGrp="1"/>
          </p:cNvSpPr>
          <p:nvPr>
            <p:ph idx="1"/>
          </p:nvPr>
        </p:nvSpPr>
        <p:spPr>
          <a:xfrm>
            <a:off x="838200" y="3200400"/>
            <a:ext cx="8305800" cy="3733800"/>
          </a:xfrm>
        </p:spPr>
        <p:txBody>
          <a:bodyPr/>
          <a:lstStyle/>
          <a:p>
            <a:r>
              <a:rPr lang="en-US" sz="2400" dirty="0"/>
              <a:t>Almost all healthcare organizations are covered by either Title II or Title III of the ADA, as well as Section 504 of the Rehabilitation Act. </a:t>
            </a:r>
          </a:p>
          <a:p>
            <a:r>
              <a:rPr lang="en-US" sz="2400" dirty="0"/>
              <a:t>Which law depends on whether healthcare provider is public or private, and whether it receives federal funding.</a:t>
            </a:r>
          </a:p>
          <a:p>
            <a:r>
              <a:rPr lang="en-US" sz="2400" b="1" dirty="0"/>
              <a:t>Title II </a:t>
            </a:r>
            <a:r>
              <a:rPr lang="en-US" sz="2400" dirty="0"/>
              <a:t>– Applies to </a:t>
            </a:r>
            <a:r>
              <a:rPr lang="en-US" sz="2400" i="1" dirty="0"/>
              <a:t>public</a:t>
            </a:r>
            <a:r>
              <a:rPr lang="en-US" sz="2400" dirty="0"/>
              <a:t> healthcare providers</a:t>
            </a:r>
          </a:p>
          <a:p>
            <a:r>
              <a:rPr lang="en-US" sz="2400" b="1" dirty="0"/>
              <a:t>Title III </a:t>
            </a:r>
            <a:r>
              <a:rPr lang="en-US" sz="2400" dirty="0"/>
              <a:t>– Applies to </a:t>
            </a:r>
            <a:r>
              <a:rPr lang="en-US" sz="2400" i="1" dirty="0"/>
              <a:t>private</a:t>
            </a:r>
            <a:r>
              <a:rPr lang="en-US" sz="2400" dirty="0"/>
              <a:t> healthcare providers (In Title III’s listing of public accommodations, “healthcare provider” and “hospital” are specifically listed) </a:t>
            </a:r>
          </a:p>
          <a:p>
            <a:r>
              <a:rPr lang="en-US" sz="2400" b="1" dirty="0"/>
              <a:t>Rehabilitation Act </a:t>
            </a:r>
            <a:r>
              <a:rPr lang="en-US" sz="2400" dirty="0"/>
              <a:t>– Applies to hospitals that are </a:t>
            </a:r>
            <a:r>
              <a:rPr lang="en-US" sz="2400" i="1" dirty="0"/>
              <a:t>recipients of federal funding</a:t>
            </a:r>
          </a:p>
          <a:p>
            <a:endParaRPr lang="en-US" altLang="en-US" dirty="0"/>
          </a:p>
          <a:p>
            <a:endParaRPr lang="en-US" altLang="en-US" dirty="0"/>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5</a:t>
            </a:fld>
            <a:endParaRPr lang="en-US"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838200" y="990600"/>
            <a:ext cx="7239000" cy="838200"/>
          </a:xfrm>
        </p:spPr>
        <p:txBody>
          <a:bodyPr/>
          <a:lstStyle/>
          <a:p>
            <a:r>
              <a:rPr lang="en-US" altLang="en-US" dirty="0">
                <a:solidFill>
                  <a:srgbClr val="0033CC"/>
                </a:solidFill>
              </a:rPr>
              <a:t>Federal guidance on accessible medical facilities and equipment</a:t>
            </a:r>
          </a:p>
        </p:txBody>
      </p:sp>
      <p:sp>
        <p:nvSpPr>
          <p:cNvPr id="3" name="Content Placeholder 2"/>
          <p:cNvSpPr>
            <a:spLocks noGrp="1"/>
          </p:cNvSpPr>
          <p:nvPr>
            <p:ph idx="1"/>
          </p:nvPr>
        </p:nvSpPr>
        <p:spPr>
          <a:xfrm>
            <a:off x="762000" y="2438400"/>
            <a:ext cx="8382000" cy="4648200"/>
          </a:xfrm>
        </p:spPr>
        <p:txBody>
          <a:bodyPr/>
          <a:lstStyle/>
          <a:p>
            <a:pPr eaLnBrk="1" hangingPunct="1">
              <a:lnSpc>
                <a:spcPct val="90000"/>
              </a:lnSpc>
              <a:spcBef>
                <a:spcPts val="400"/>
              </a:spcBef>
            </a:pPr>
            <a:endParaRPr lang="en-US" sz="2400" dirty="0"/>
          </a:p>
          <a:p>
            <a:pPr eaLnBrk="1" hangingPunct="1">
              <a:lnSpc>
                <a:spcPct val="90000"/>
              </a:lnSpc>
              <a:spcBef>
                <a:spcPts val="400"/>
              </a:spcBef>
            </a:pPr>
            <a:r>
              <a:rPr lang="en-US" sz="2300" b="1" dirty="0"/>
              <a:t>DOJ Guidance:</a:t>
            </a:r>
            <a:r>
              <a:rPr lang="en-US" sz="2300" dirty="0"/>
              <a:t> </a:t>
            </a:r>
          </a:p>
          <a:p>
            <a:pPr lvl="1" eaLnBrk="1" hangingPunct="1">
              <a:lnSpc>
                <a:spcPct val="90000"/>
              </a:lnSpc>
              <a:spcBef>
                <a:spcPts val="400"/>
              </a:spcBef>
            </a:pPr>
            <a:r>
              <a:rPr lang="en-US" sz="2100" dirty="0"/>
              <a:t>2010 DOJ published guidance health care providers </a:t>
            </a:r>
          </a:p>
          <a:p>
            <a:pPr lvl="1" eaLnBrk="1" hangingPunct="1">
              <a:lnSpc>
                <a:spcPct val="90000"/>
              </a:lnSpc>
              <a:spcBef>
                <a:spcPts val="400"/>
              </a:spcBef>
            </a:pPr>
            <a:r>
              <a:rPr lang="en-US" sz="2100" dirty="0"/>
              <a:t>Sets forth responsibilities of health care providers to make their services and facilities accessible to individuals with mobility disabilities and provide reasonable modifications</a:t>
            </a:r>
          </a:p>
          <a:p>
            <a:pPr lvl="1" eaLnBrk="1" hangingPunct="1">
              <a:lnSpc>
                <a:spcPct val="90000"/>
              </a:lnSpc>
              <a:spcBef>
                <a:spcPts val="400"/>
              </a:spcBef>
            </a:pPr>
            <a:r>
              <a:rPr lang="en-US" sz="2000" dirty="0">
                <a:solidFill>
                  <a:srgbClr val="0033CC"/>
                </a:solidFill>
              </a:rPr>
              <a:t>www.ada.gov/medcare_mobility_ta/medcare_ta.htm</a:t>
            </a:r>
          </a:p>
          <a:p>
            <a:pPr eaLnBrk="1" hangingPunct="1">
              <a:lnSpc>
                <a:spcPct val="90000"/>
              </a:lnSpc>
              <a:spcBef>
                <a:spcPts val="400"/>
              </a:spcBef>
            </a:pPr>
            <a:r>
              <a:rPr lang="en-US" sz="2300" b="1" dirty="0"/>
              <a:t>Access Board Standards: </a:t>
            </a:r>
          </a:p>
          <a:p>
            <a:pPr lvl="1" eaLnBrk="1" hangingPunct="1">
              <a:lnSpc>
                <a:spcPct val="90000"/>
              </a:lnSpc>
              <a:spcBef>
                <a:spcPts val="400"/>
              </a:spcBef>
            </a:pPr>
            <a:r>
              <a:rPr lang="en-US" sz="2100" dirty="0"/>
              <a:t>2017 Access Board issued Standards for Accessible Medical Diagnostic Equipment </a:t>
            </a:r>
          </a:p>
          <a:p>
            <a:pPr lvl="1" eaLnBrk="1" hangingPunct="1">
              <a:lnSpc>
                <a:spcPct val="90000"/>
              </a:lnSpc>
              <a:spcBef>
                <a:spcPts val="400"/>
              </a:spcBef>
            </a:pPr>
            <a:r>
              <a:rPr lang="en-US" sz="2100" dirty="0"/>
              <a:t>Don’t have force of law until fed agency adopts in own </a:t>
            </a:r>
            <a:r>
              <a:rPr lang="en-US" sz="2100" dirty="0" err="1"/>
              <a:t>regs</a:t>
            </a:r>
            <a:endParaRPr lang="en-US" sz="2100" dirty="0"/>
          </a:p>
          <a:p>
            <a:pPr lvl="1" eaLnBrk="1" hangingPunct="1">
              <a:lnSpc>
                <a:spcPct val="90000"/>
              </a:lnSpc>
              <a:spcBef>
                <a:spcPts val="400"/>
              </a:spcBef>
            </a:pPr>
            <a:r>
              <a:rPr lang="en-US" sz="2100" dirty="0"/>
              <a:t>However, important guidance for healthcare providers on how to make equipment accessible </a:t>
            </a:r>
          </a:p>
          <a:p>
            <a:pPr lvl="1" eaLnBrk="1" hangingPunct="1">
              <a:lnSpc>
                <a:spcPct val="90000"/>
              </a:lnSpc>
              <a:spcBef>
                <a:spcPts val="400"/>
              </a:spcBef>
            </a:pPr>
            <a:r>
              <a:rPr lang="en-US" sz="2000" dirty="0">
                <a:solidFill>
                  <a:srgbClr val="0033CC"/>
                </a:solidFill>
              </a:rPr>
              <a:t>www.adatitleiii.com/2017/01/u-s-access-board-issues-standards-for-medical-diagnostic-equipment/</a:t>
            </a:r>
          </a:p>
          <a:p>
            <a:pPr eaLnBrk="1" hangingPunct="1">
              <a:lnSpc>
                <a:spcPct val="90000"/>
              </a:lnSpc>
              <a:spcBef>
                <a:spcPts val="400"/>
              </a:spcBef>
            </a:pPr>
            <a:endParaRPr lang="en-US" sz="2300" dirty="0">
              <a:solidFill>
                <a:srgbClr val="0033CC"/>
              </a:solidFill>
            </a:endParaRPr>
          </a:p>
          <a:p>
            <a:pPr eaLnBrk="1" hangingPunct="1">
              <a:lnSpc>
                <a:spcPct val="90000"/>
              </a:lnSpc>
              <a:spcBef>
                <a:spcPts val="400"/>
              </a:spcBef>
            </a:pPr>
            <a:endParaRPr lang="en-US" sz="2200" i="1"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50</a:t>
            </a:fld>
            <a:endParaRPr lang="en-US"/>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838200" y="990600"/>
            <a:ext cx="7239000" cy="838200"/>
          </a:xfrm>
        </p:spPr>
        <p:txBody>
          <a:bodyPr/>
          <a:lstStyle/>
          <a:p>
            <a:r>
              <a:rPr lang="en-US" altLang="en-US" sz="3200" dirty="0">
                <a:solidFill>
                  <a:srgbClr val="0033CC"/>
                </a:solidFill>
              </a:rPr>
              <a:t>DOJ settlements on accessible healthcare facilities and equipment</a:t>
            </a:r>
          </a:p>
        </p:txBody>
      </p:sp>
      <p:sp>
        <p:nvSpPr>
          <p:cNvPr id="3" name="Content Placeholder 2"/>
          <p:cNvSpPr>
            <a:spLocks noGrp="1"/>
          </p:cNvSpPr>
          <p:nvPr>
            <p:ph idx="1"/>
          </p:nvPr>
        </p:nvSpPr>
        <p:spPr>
          <a:xfrm>
            <a:off x="762000" y="2209800"/>
            <a:ext cx="8382000" cy="4648200"/>
          </a:xfrm>
        </p:spPr>
        <p:txBody>
          <a:bodyPr/>
          <a:lstStyle/>
          <a:p>
            <a:pPr eaLnBrk="1" hangingPunct="1">
              <a:lnSpc>
                <a:spcPct val="90000"/>
              </a:lnSpc>
              <a:spcBef>
                <a:spcPts val="400"/>
              </a:spcBef>
            </a:pPr>
            <a:endParaRPr lang="en-US" sz="2400" dirty="0"/>
          </a:p>
          <a:p>
            <a:pPr algn="ctr">
              <a:buNone/>
            </a:pPr>
            <a:r>
              <a:rPr lang="en-US" sz="2400" b="1" i="1" dirty="0">
                <a:solidFill>
                  <a:srgbClr val="0033CC"/>
                </a:solidFill>
              </a:rPr>
              <a:t>Beth Israel Deaconess Medical Center</a:t>
            </a:r>
          </a:p>
          <a:p>
            <a:pPr eaLnBrk="1" hangingPunct="1">
              <a:lnSpc>
                <a:spcPct val="90000"/>
              </a:lnSpc>
              <a:spcBef>
                <a:spcPts val="400"/>
              </a:spcBef>
            </a:pPr>
            <a:r>
              <a:rPr lang="en-US" sz="2300" b="1" dirty="0"/>
              <a:t>Allegations:</a:t>
            </a:r>
            <a:r>
              <a:rPr lang="en-US" sz="2300" dirty="0"/>
              <a:t> </a:t>
            </a:r>
          </a:p>
          <a:p>
            <a:pPr lvl="1" eaLnBrk="1" hangingPunct="1">
              <a:lnSpc>
                <a:spcPct val="90000"/>
              </a:lnSpc>
              <a:spcBef>
                <a:spcPts val="400"/>
              </a:spcBef>
            </a:pPr>
            <a:r>
              <a:rPr lang="en-US" sz="2400" dirty="0"/>
              <a:t>inaccessible inpatient rooms and bathrooms</a:t>
            </a:r>
          </a:p>
          <a:p>
            <a:pPr lvl="1" eaLnBrk="1" hangingPunct="1">
              <a:lnSpc>
                <a:spcPct val="90000"/>
              </a:lnSpc>
              <a:spcBef>
                <a:spcPts val="400"/>
              </a:spcBef>
            </a:pPr>
            <a:r>
              <a:rPr lang="en-US" sz="2400" dirty="0"/>
              <a:t>insufficient inaccessible exam tables and medical equipment</a:t>
            </a:r>
          </a:p>
          <a:p>
            <a:pPr lvl="1" eaLnBrk="1" hangingPunct="1">
              <a:lnSpc>
                <a:spcPct val="90000"/>
              </a:lnSpc>
              <a:spcBef>
                <a:spcPts val="400"/>
              </a:spcBef>
            </a:pPr>
            <a:r>
              <a:rPr lang="en-US" sz="2400" dirty="0"/>
              <a:t>inaccessible routes and maneuvering space for patients in wheelchairs </a:t>
            </a:r>
          </a:p>
          <a:p>
            <a:pPr eaLnBrk="1" hangingPunct="1">
              <a:lnSpc>
                <a:spcPct val="90000"/>
              </a:lnSpc>
              <a:spcBef>
                <a:spcPts val="400"/>
              </a:spcBef>
            </a:pPr>
            <a:r>
              <a:rPr lang="en-US" sz="2300" b="1" dirty="0"/>
              <a:t>Settlement - </a:t>
            </a:r>
            <a:r>
              <a:rPr lang="en-US" sz="2300" dirty="0">
                <a:solidFill>
                  <a:srgbClr val="0033CC"/>
                </a:solidFill>
              </a:rPr>
              <a:t>www.ada.gov/bidmsa.htm</a:t>
            </a:r>
          </a:p>
          <a:p>
            <a:pPr lvl="1" eaLnBrk="1" hangingPunct="1">
              <a:lnSpc>
                <a:spcPct val="90000"/>
              </a:lnSpc>
              <a:spcBef>
                <a:spcPts val="400"/>
              </a:spcBef>
            </a:pPr>
            <a:r>
              <a:rPr lang="en-US" sz="2300" dirty="0"/>
              <a:t>hire ADA compliance officer</a:t>
            </a:r>
          </a:p>
          <a:p>
            <a:pPr lvl="1" eaLnBrk="1" hangingPunct="1">
              <a:lnSpc>
                <a:spcPct val="90000"/>
              </a:lnSpc>
              <a:spcBef>
                <a:spcPts val="400"/>
              </a:spcBef>
            </a:pPr>
            <a:r>
              <a:rPr lang="en-US" sz="2300" dirty="0"/>
              <a:t>ensure that 10% of patient rooms are accessible</a:t>
            </a:r>
          </a:p>
          <a:p>
            <a:pPr lvl="1" eaLnBrk="1" hangingPunct="1">
              <a:lnSpc>
                <a:spcPct val="90000"/>
              </a:lnSpc>
              <a:spcBef>
                <a:spcPts val="400"/>
              </a:spcBef>
            </a:pPr>
            <a:r>
              <a:rPr lang="en-US" sz="2300" dirty="0"/>
              <a:t>ensure that </a:t>
            </a:r>
            <a:r>
              <a:rPr lang="en-US" sz="2400" dirty="0"/>
              <a:t>10% of examination and treatment equipment is accessible</a:t>
            </a:r>
            <a:endParaRPr lang="en-US" sz="2300" dirty="0"/>
          </a:p>
          <a:p>
            <a:pPr lvl="1" eaLnBrk="1" hangingPunct="1">
              <a:lnSpc>
                <a:spcPct val="90000"/>
              </a:lnSpc>
              <a:spcBef>
                <a:spcPts val="400"/>
              </a:spcBef>
            </a:pPr>
            <a:r>
              <a:rPr lang="en-US" sz="2300" dirty="0"/>
              <a:t>each building must have at least one accessible entrance   </a:t>
            </a:r>
          </a:p>
          <a:p>
            <a:pPr lvl="1" eaLnBrk="1" hangingPunct="1">
              <a:lnSpc>
                <a:spcPct val="90000"/>
              </a:lnSpc>
              <a:spcBef>
                <a:spcPts val="400"/>
              </a:spcBef>
            </a:pPr>
            <a:endParaRPr lang="en-US" sz="2300" dirty="0">
              <a:solidFill>
                <a:srgbClr val="0033CC"/>
              </a:solidFill>
            </a:endParaRP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51</a:t>
            </a:fld>
            <a:endParaRPr lang="en-US"/>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838200" y="1143000"/>
            <a:ext cx="8305800" cy="838200"/>
          </a:xfrm>
        </p:spPr>
        <p:txBody>
          <a:bodyPr/>
          <a:lstStyle/>
          <a:p>
            <a:r>
              <a:rPr lang="en-US" altLang="en-US" sz="2800" dirty="0">
                <a:solidFill>
                  <a:srgbClr val="0033CC"/>
                </a:solidFill>
              </a:rPr>
              <a:t>Accessible medical facilities and equipment through structured negotiations and private settlements </a:t>
            </a:r>
          </a:p>
        </p:txBody>
      </p:sp>
      <p:sp>
        <p:nvSpPr>
          <p:cNvPr id="3" name="Content Placeholder 2"/>
          <p:cNvSpPr>
            <a:spLocks noGrp="1"/>
          </p:cNvSpPr>
          <p:nvPr>
            <p:ph idx="1"/>
          </p:nvPr>
        </p:nvSpPr>
        <p:spPr>
          <a:xfrm>
            <a:off x="762000" y="2590800"/>
            <a:ext cx="8382000" cy="4648200"/>
          </a:xfrm>
        </p:spPr>
        <p:txBody>
          <a:bodyPr/>
          <a:lstStyle/>
          <a:p>
            <a:pPr eaLnBrk="1" hangingPunct="1">
              <a:spcBef>
                <a:spcPts val="400"/>
              </a:spcBef>
            </a:pPr>
            <a:r>
              <a:rPr lang="en-US" sz="2400" b="1" dirty="0"/>
              <a:t>Structured Negotiations: </a:t>
            </a:r>
            <a:r>
              <a:rPr lang="en-US" sz="2400" dirty="0"/>
              <a:t>Non-litigation strategy has been successful in making medical facilities and medical equipment accessible to people with disabilities. For ex:</a:t>
            </a:r>
            <a:endParaRPr lang="en-US" sz="2400" b="1" dirty="0"/>
          </a:p>
          <a:p>
            <a:pPr algn="ctr">
              <a:spcBef>
                <a:spcPts val="0"/>
              </a:spcBef>
              <a:buNone/>
            </a:pPr>
            <a:r>
              <a:rPr lang="en-US" sz="2400" b="1" i="1" dirty="0">
                <a:solidFill>
                  <a:srgbClr val="0033CC"/>
                </a:solidFill>
              </a:rPr>
              <a:t>UCSF Medical Center</a:t>
            </a:r>
          </a:p>
          <a:p>
            <a:pPr marL="0" algn="ctr">
              <a:spcBef>
                <a:spcPts val="0"/>
              </a:spcBef>
              <a:buNone/>
            </a:pPr>
            <a:r>
              <a:rPr lang="en-US" sz="2000" b="1" dirty="0">
                <a:solidFill>
                  <a:srgbClr val="0033CC"/>
                </a:solidFill>
              </a:rPr>
              <a:t>http://www.lflegal.com/2008/09/ucsf-settlement-agreement/</a:t>
            </a:r>
          </a:p>
          <a:p>
            <a:pPr marL="0" algn="ctr">
              <a:spcBef>
                <a:spcPts val="0"/>
              </a:spcBef>
              <a:buNone/>
            </a:pPr>
            <a:endParaRPr lang="en-US" sz="2400" b="1" i="1" dirty="0">
              <a:solidFill>
                <a:srgbClr val="0033CC"/>
              </a:solidFill>
            </a:endParaRPr>
          </a:p>
          <a:p>
            <a:pPr marL="0" algn="ctr">
              <a:spcBef>
                <a:spcPts val="0"/>
              </a:spcBef>
              <a:buNone/>
            </a:pPr>
            <a:r>
              <a:rPr lang="en-US" sz="2400" b="1" i="1" dirty="0">
                <a:solidFill>
                  <a:srgbClr val="0033CC"/>
                </a:solidFill>
              </a:rPr>
              <a:t>Massachusetts General Hospital and Brigham and Women’s Hospital</a:t>
            </a:r>
          </a:p>
          <a:p>
            <a:pPr algn="ctr">
              <a:spcBef>
                <a:spcPts val="0"/>
              </a:spcBef>
              <a:buNone/>
            </a:pPr>
            <a:r>
              <a:rPr lang="en-US" sz="2000" b="1" dirty="0">
                <a:solidFill>
                  <a:srgbClr val="0033CC"/>
                </a:solidFill>
              </a:rPr>
              <a:t>http://www.lflegal.com/2009/06/boston-press/</a:t>
            </a:r>
          </a:p>
          <a:p>
            <a:pPr marL="342900" lvl="1" indent="-342900">
              <a:buSzPct val="120000"/>
              <a:buFontTx/>
              <a:buChar char="•"/>
            </a:pPr>
            <a:r>
              <a:rPr lang="en-US" sz="2300" b="1" dirty="0"/>
              <a:t>Private Settlement Example: </a:t>
            </a:r>
            <a:r>
              <a:rPr lang="en-US" sz="2000" b="1" i="1" dirty="0">
                <a:solidFill>
                  <a:srgbClr val="0033CC"/>
                </a:solidFill>
              </a:rPr>
              <a:t>Metzler v. Kaiser, </a:t>
            </a:r>
            <a:r>
              <a:rPr lang="en-US" sz="2000" dirty="0"/>
              <a:t>one of the first comprehensive ADA settlements with major healthcare provider, </a:t>
            </a:r>
            <a:r>
              <a:rPr lang="en-US" sz="2000" dirty="0">
                <a:solidFill>
                  <a:srgbClr val="0033CC"/>
                </a:solidFill>
              </a:rPr>
              <a:t>www.equipforequality.org/wp-content/uploads/2018/09/Kaiser-Settlement.pdf</a:t>
            </a:r>
          </a:p>
          <a:p>
            <a:endParaRPr lang="en-US" sz="2300" b="1" dirty="0"/>
          </a:p>
          <a:p>
            <a:pPr lvl="1" eaLnBrk="1" hangingPunct="1">
              <a:lnSpc>
                <a:spcPct val="90000"/>
              </a:lnSpc>
              <a:spcBef>
                <a:spcPts val="400"/>
              </a:spcBef>
            </a:pPr>
            <a:endParaRPr lang="en-US" sz="24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52</a:t>
            </a:fld>
            <a:endParaRPr lang="en-US"/>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838200" y="990600"/>
            <a:ext cx="8077200" cy="838200"/>
          </a:xfrm>
        </p:spPr>
        <p:txBody>
          <a:bodyPr/>
          <a:lstStyle/>
          <a:p>
            <a:r>
              <a:rPr lang="en-US" altLang="en-US" sz="3200" dirty="0">
                <a:solidFill>
                  <a:srgbClr val="0033CC"/>
                </a:solidFill>
              </a:rPr>
              <a:t>ADA litigation focusing on accessible facilities and equipment</a:t>
            </a:r>
          </a:p>
        </p:txBody>
      </p:sp>
      <p:sp>
        <p:nvSpPr>
          <p:cNvPr id="3" name="Content Placeholder 2"/>
          <p:cNvSpPr>
            <a:spLocks noGrp="1"/>
          </p:cNvSpPr>
          <p:nvPr>
            <p:ph idx="1"/>
          </p:nvPr>
        </p:nvSpPr>
        <p:spPr>
          <a:xfrm>
            <a:off x="762000" y="2209800"/>
            <a:ext cx="8382000" cy="4648200"/>
          </a:xfrm>
        </p:spPr>
        <p:txBody>
          <a:bodyPr/>
          <a:lstStyle/>
          <a:p>
            <a:pPr marL="0" algn="ctr">
              <a:spcBef>
                <a:spcPts val="0"/>
              </a:spcBef>
              <a:buNone/>
            </a:pPr>
            <a:r>
              <a:rPr lang="en-US" sz="2400" b="1" i="1" dirty="0">
                <a:solidFill>
                  <a:srgbClr val="0033CC"/>
                </a:solidFill>
              </a:rPr>
              <a:t>Luna v. America’s Best Contacts and Eyeglasses, Inc.,</a:t>
            </a:r>
          </a:p>
          <a:p>
            <a:pPr marL="0" algn="ctr">
              <a:spcBef>
                <a:spcPts val="0"/>
              </a:spcBef>
              <a:buNone/>
            </a:pPr>
            <a:r>
              <a:rPr lang="en-US" sz="2000" b="1" dirty="0">
                <a:solidFill>
                  <a:srgbClr val="0033CC"/>
                </a:solidFill>
              </a:rPr>
              <a:t>1:11-cv-01783 (N.D. Ill. Complaint filed Mar. 15, 2011)</a:t>
            </a:r>
            <a:endParaRPr lang="en-US" sz="2000" b="1" i="1" dirty="0">
              <a:solidFill>
                <a:srgbClr val="0033CC"/>
              </a:solidFill>
            </a:endParaRPr>
          </a:p>
          <a:p>
            <a:r>
              <a:rPr lang="en-US" sz="2200" dirty="0"/>
              <a:t>Class action by wheelchair users unable to receive eye exam due to inaccessible exam rooms and equipment at 337 stores</a:t>
            </a:r>
          </a:p>
          <a:p>
            <a:r>
              <a:rPr lang="en-US" sz="2200" b="1" dirty="0"/>
              <a:t>Settlement Terms:</a:t>
            </a:r>
          </a:p>
          <a:p>
            <a:pPr lvl="1"/>
            <a:r>
              <a:rPr lang="en-US" sz="2000" dirty="0"/>
              <a:t>Retain ADA Consultant to perform accessibility surveys and monitor remediation efforts </a:t>
            </a:r>
          </a:p>
          <a:p>
            <a:pPr lvl="1"/>
            <a:r>
              <a:rPr lang="en-US" sz="2000" dirty="0"/>
              <a:t>ADA training for all personnel</a:t>
            </a:r>
          </a:p>
          <a:p>
            <a:pPr lvl="1"/>
            <a:r>
              <a:rPr lang="en-US" sz="2000" dirty="0"/>
              <a:t>Updated policies and procedures for treating </a:t>
            </a:r>
            <a:r>
              <a:rPr lang="en-US" sz="2000" dirty="0" err="1"/>
              <a:t>pwds</a:t>
            </a:r>
            <a:endParaRPr lang="en-US" sz="2000" dirty="0"/>
          </a:p>
          <a:p>
            <a:pPr lvl="1"/>
            <a:r>
              <a:rPr lang="en-US" sz="2000" dirty="0"/>
              <a:t>Each store must have: a chair glide, accessible eyeglass and contacts fitting locations, and accessible exam room</a:t>
            </a:r>
          </a:p>
          <a:p>
            <a:pPr lvl="1"/>
            <a:r>
              <a:rPr lang="en-US" sz="2000" dirty="0">
                <a:solidFill>
                  <a:srgbClr val="0033CC"/>
                </a:solidFill>
              </a:rPr>
              <a:t>www.equipforequality.org/wp-content/uploads/2018/09/Americas-Best-Stipulation-and-Class-Settlement-Agreement.pdf</a:t>
            </a:r>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53</a:t>
            </a:fld>
            <a:endParaRPr lang="en-US"/>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219200" y="1447800"/>
            <a:ext cx="7467600" cy="1184275"/>
          </a:xfrm>
          <a:solidFill>
            <a:schemeClr val="bg1"/>
          </a:solidFill>
        </p:spPr>
        <p:txBody>
          <a:bodyPr/>
          <a:lstStyle/>
          <a:p>
            <a:r>
              <a:rPr lang="en-US" altLang="en-US" sz="4000" dirty="0">
                <a:solidFill>
                  <a:srgbClr val="0033CC"/>
                </a:solidFill>
              </a:rPr>
              <a:t>Administration or Use of Medication</a:t>
            </a:r>
          </a:p>
        </p:txBody>
      </p:sp>
      <p:sp>
        <p:nvSpPr>
          <p:cNvPr id="4098" name="Slide Number Placeholder 1"/>
          <p:cNvSpPr>
            <a:spLocks noGrp="1"/>
          </p:cNvSpPr>
          <p:nvPr>
            <p:ph type="sldNum" sz="quarter" idx="12"/>
          </p:nvPr>
        </p:nvSpPr>
        <p:spPr>
          <a:xfrm>
            <a:off x="8518525" y="6162675"/>
            <a:ext cx="320675" cy="476250"/>
          </a:xfrm>
        </p:spPr>
        <p:txBody>
          <a:bodyPr/>
          <a:lstStyle/>
          <a:p>
            <a:pPr>
              <a:defRPr/>
            </a:pPr>
            <a:fld id="{24FEC839-8D85-483E-B0B9-D579F7B02C0E}" type="slidenum">
              <a:rPr lang="en-US" altLang="en-US" sz="1600" smtClean="0"/>
              <a:pPr>
                <a:defRPr/>
              </a:pPr>
              <a:t>54</a:t>
            </a:fld>
            <a:endParaRPr lang="en-US" altLang="en-US" sz="16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Administration of medication</a:t>
            </a:r>
          </a:p>
        </p:txBody>
      </p:sp>
      <p:sp>
        <p:nvSpPr>
          <p:cNvPr id="3" name="Content Placeholder 2"/>
          <p:cNvSpPr>
            <a:spLocks noGrp="1"/>
          </p:cNvSpPr>
          <p:nvPr>
            <p:ph idx="1"/>
          </p:nvPr>
        </p:nvSpPr>
        <p:spPr>
          <a:xfrm>
            <a:off x="914400" y="2743200"/>
            <a:ext cx="8229600" cy="4648200"/>
          </a:xfrm>
        </p:spPr>
        <p:txBody>
          <a:bodyPr/>
          <a:lstStyle/>
          <a:p>
            <a:pPr>
              <a:spcBef>
                <a:spcPts val="400"/>
              </a:spcBef>
              <a:defRPr/>
            </a:pPr>
            <a:r>
              <a:rPr lang="en-US" sz="2400" dirty="0"/>
              <a:t>In recent years, DOJ has undertaken numerous enforcement actions on behalf of children with insulin-dependent diabetes and other disabilities to help ensure that those children enjoy equal access to places of public accommodation</a:t>
            </a:r>
          </a:p>
          <a:p>
            <a:pPr>
              <a:spcBef>
                <a:spcPts val="400"/>
              </a:spcBef>
              <a:defRPr/>
            </a:pPr>
            <a:r>
              <a:rPr lang="en-US" sz="2400" dirty="0"/>
              <a:t>Children with insulin-dependent diabetes have found themselves effectively excluded by institutions that were unwilling to modify their policies in order to provide basic diabetes management care. The needs of children with diabetes differ, but these children generally need assistance with blood glucose monitoring and with the administration of insulin and emergency medication. </a:t>
            </a:r>
          </a:p>
          <a:p>
            <a:pPr>
              <a:spcBef>
                <a:spcPts val="400"/>
              </a:spcBef>
              <a:defRPr/>
            </a:pPr>
            <a:endParaRPr lang="en-US" sz="2200" dirty="0"/>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55</a:t>
            </a:fld>
            <a:endParaRPr lang="en-US"/>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62000" y="1066800"/>
            <a:ext cx="7543800" cy="838200"/>
          </a:xfrm>
        </p:spPr>
        <p:txBody>
          <a:bodyPr/>
          <a:lstStyle/>
          <a:p>
            <a:r>
              <a:rPr lang="en-US" dirty="0">
                <a:solidFill>
                  <a:srgbClr val="0033CC"/>
                </a:solidFill>
              </a:rPr>
              <a:t>Administration of medication</a:t>
            </a:r>
          </a:p>
        </p:txBody>
      </p:sp>
      <p:sp>
        <p:nvSpPr>
          <p:cNvPr id="3" name="Content Placeholder 2"/>
          <p:cNvSpPr>
            <a:spLocks noGrp="1"/>
          </p:cNvSpPr>
          <p:nvPr>
            <p:ph idx="1"/>
          </p:nvPr>
        </p:nvSpPr>
        <p:spPr>
          <a:xfrm>
            <a:off x="914400" y="2286000"/>
            <a:ext cx="8001000" cy="4572000"/>
          </a:xfrm>
        </p:spPr>
        <p:txBody>
          <a:bodyPr/>
          <a:lstStyle/>
          <a:p>
            <a:pPr>
              <a:spcBef>
                <a:spcPts val="0"/>
              </a:spcBef>
              <a:buFontTx/>
              <a:buNone/>
              <a:defRPr/>
            </a:pPr>
            <a:endParaRPr lang="en-US" sz="2050" dirty="0"/>
          </a:p>
          <a:p>
            <a:pPr algn="ctr">
              <a:spcBef>
                <a:spcPts val="0"/>
              </a:spcBef>
              <a:buFontTx/>
              <a:buNone/>
              <a:defRPr/>
            </a:pPr>
            <a:r>
              <a:rPr lang="en-US" sz="2400" b="1" i="1" dirty="0">
                <a:solidFill>
                  <a:srgbClr val="0033CC"/>
                </a:solidFill>
              </a:rPr>
              <a:t>DOJ Agreement with </a:t>
            </a:r>
            <a:r>
              <a:rPr lang="en-US" sz="2400" b="1" i="1" dirty="0" err="1">
                <a:solidFill>
                  <a:srgbClr val="0033CC"/>
                </a:solidFill>
              </a:rPr>
              <a:t>Kindercare</a:t>
            </a:r>
            <a:r>
              <a:rPr lang="en-US" sz="2400" b="1" i="1" dirty="0">
                <a:solidFill>
                  <a:srgbClr val="0033CC"/>
                </a:solidFill>
              </a:rPr>
              <a:t> </a:t>
            </a:r>
            <a:r>
              <a:rPr lang="en-US" sz="2000" dirty="0">
                <a:solidFill>
                  <a:srgbClr val="0033CC"/>
                </a:solidFill>
              </a:rPr>
              <a:t>www.ada.gov/kinder_care_sa.html (Sept. 2018)</a:t>
            </a:r>
          </a:p>
          <a:p>
            <a:pPr>
              <a:spcBef>
                <a:spcPts val="0"/>
              </a:spcBef>
              <a:defRPr/>
            </a:pPr>
            <a:r>
              <a:rPr lang="en-US" sz="2000" dirty="0" err="1"/>
              <a:t>Kindercare</a:t>
            </a:r>
            <a:r>
              <a:rPr lang="en-US" sz="2000" dirty="0"/>
              <a:t> operates 1,800 facilities for child care and camp</a:t>
            </a:r>
          </a:p>
          <a:p>
            <a:pPr>
              <a:spcBef>
                <a:spcPts val="0"/>
              </a:spcBef>
              <a:defRPr/>
            </a:pPr>
            <a:r>
              <a:rPr lang="en-US" sz="2000" dirty="0" err="1"/>
              <a:t>Kindercare</a:t>
            </a:r>
            <a:r>
              <a:rPr lang="en-US" sz="2000" dirty="0"/>
              <a:t> refused help administer insulin via syringe/pen </a:t>
            </a:r>
          </a:p>
          <a:p>
            <a:pPr>
              <a:spcBef>
                <a:spcPts val="0"/>
              </a:spcBef>
              <a:defRPr/>
            </a:pPr>
            <a:r>
              <a:rPr lang="en-US" sz="2000" b="1" dirty="0"/>
              <a:t>Settlement Agreement: </a:t>
            </a:r>
            <a:r>
              <a:rPr lang="en-US" sz="2000" dirty="0" err="1"/>
              <a:t>Kindercare</a:t>
            </a:r>
            <a:r>
              <a:rPr lang="en-US" sz="2000" dirty="0"/>
              <a:t> will:</a:t>
            </a:r>
          </a:p>
          <a:p>
            <a:pPr lvl="1">
              <a:spcBef>
                <a:spcPts val="0"/>
              </a:spcBef>
              <a:defRPr/>
            </a:pPr>
            <a:r>
              <a:rPr lang="en-US" sz="2000" dirty="0"/>
              <a:t>evaluate reasonable modification requests on an individualized basis using objective evidence and current medical standards</a:t>
            </a:r>
          </a:p>
          <a:p>
            <a:pPr lvl="1">
              <a:spcBef>
                <a:spcPts val="0"/>
              </a:spcBef>
              <a:defRPr/>
            </a:pPr>
            <a:r>
              <a:rPr lang="en-US" sz="2000" dirty="0"/>
              <a:t>Agree that where a parent/guardian &amp; physician/health care professional say OK for child to be assisted by a layperson, training child care staff to help with routine care (including insulin by pen, syringe or pump) is generally reasonable </a:t>
            </a:r>
          </a:p>
          <a:p>
            <a:pPr lvl="1">
              <a:spcBef>
                <a:spcPts val="0"/>
              </a:spcBef>
              <a:defRPr/>
            </a:pPr>
            <a:r>
              <a:rPr lang="en-US" sz="2000" dirty="0"/>
              <a:t>Contact all families who were denied this request in past year</a:t>
            </a:r>
          </a:p>
          <a:p>
            <a:pPr lvl="1">
              <a:spcBef>
                <a:spcPts val="0"/>
              </a:spcBef>
              <a:defRPr/>
            </a:pPr>
            <a:r>
              <a:rPr lang="en-US" sz="2000" dirty="0"/>
              <a:t>Revise/publicize new policy, including sample diabetes plan</a:t>
            </a:r>
          </a:p>
          <a:p>
            <a:pPr lvl="1">
              <a:spcBef>
                <a:spcPts val="0"/>
              </a:spcBef>
              <a:defRPr/>
            </a:pPr>
            <a:r>
              <a:rPr lang="en-US" sz="2000" dirty="0"/>
              <a:t>Provide range of training (managers, teachers, child-specific) </a:t>
            </a:r>
          </a:p>
          <a:p>
            <a:pPr lvl="1">
              <a:spcBef>
                <a:spcPts val="0"/>
              </a:spcBef>
              <a:defRPr/>
            </a:pPr>
            <a:r>
              <a:rPr lang="en-US" sz="2000" dirty="0"/>
              <a:t>$8,000 to each aggrieved family (3 families)</a:t>
            </a:r>
            <a:endParaRPr lang="en-US" sz="500" dirty="0"/>
          </a:p>
          <a:p>
            <a:pPr>
              <a:spcBef>
                <a:spcPts val="0"/>
              </a:spcBef>
              <a:buFontTx/>
              <a:buNone/>
              <a:defRPr/>
            </a:pPr>
            <a:endParaRPr lang="en-US" dirty="0"/>
          </a:p>
        </p:txBody>
      </p:sp>
      <p:sp>
        <p:nvSpPr>
          <p:cNvPr id="4" name="Slide Number Placeholder 3"/>
          <p:cNvSpPr>
            <a:spLocks noGrp="1"/>
          </p:cNvSpPr>
          <p:nvPr>
            <p:ph type="sldNum" sz="quarter" idx="10"/>
          </p:nvPr>
        </p:nvSpPr>
        <p:spPr/>
        <p:txBody>
          <a:bodyPr/>
          <a:lstStyle/>
          <a:p>
            <a:pPr>
              <a:defRPr/>
            </a:pPr>
            <a:fld id="{3720706F-CAB2-4C37-A78A-78272051103E}" type="slidenum">
              <a:rPr lang="en-US" smtClean="0"/>
              <a:pPr>
                <a:defRPr/>
              </a:pPr>
              <a:t>56</a:t>
            </a:fld>
            <a:endParaRPr lang="en-US" dirty="0"/>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914400" y="990600"/>
            <a:ext cx="6629400" cy="838200"/>
          </a:xfrm>
        </p:spPr>
        <p:txBody>
          <a:bodyPr/>
          <a:lstStyle/>
          <a:p>
            <a:r>
              <a:rPr lang="en-US" altLang="en-US" dirty="0">
                <a:solidFill>
                  <a:srgbClr val="0033CC"/>
                </a:solidFill>
              </a:rPr>
              <a:t>Administration of medication</a:t>
            </a:r>
          </a:p>
        </p:txBody>
      </p:sp>
      <p:sp>
        <p:nvSpPr>
          <p:cNvPr id="3" name="Content Placeholder 2"/>
          <p:cNvSpPr>
            <a:spLocks noGrp="1"/>
          </p:cNvSpPr>
          <p:nvPr>
            <p:ph idx="1"/>
          </p:nvPr>
        </p:nvSpPr>
        <p:spPr>
          <a:xfrm>
            <a:off x="914400" y="2743200"/>
            <a:ext cx="8229600" cy="4648200"/>
          </a:xfrm>
        </p:spPr>
        <p:txBody>
          <a:bodyPr/>
          <a:lstStyle/>
          <a:p>
            <a:pPr algn="ctr">
              <a:spcBef>
                <a:spcPts val="300"/>
              </a:spcBef>
              <a:buFontTx/>
              <a:buNone/>
              <a:defRPr/>
            </a:pPr>
            <a:r>
              <a:rPr lang="en-US" sz="2600" b="1" i="1" dirty="0">
                <a:solidFill>
                  <a:srgbClr val="0033CC"/>
                </a:solidFill>
              </a:rPr>
              <a:t>DOJ Settlement with Camp Bravo </a:t>
            </a:r>
            <a:r>
              <a:rPr lang="en-US" sz="2000" dirty="0">
                <a:solidFill>
                  <a:srgbClr val="0033CC"/>
                </a:solidFill>
              </a:rPr>
              <a:t>(June 2015) </a:t>
            </a:r>
          </a:p>
          <a:p>
            <a:pPr>
              <a:spcBef>
                <a:spcPts val="300"/>
              </a:spcBef>
              <a:defRPr/>
            </a:pPr>
            <a:r>
              <a:rPr lang="en-US" sz="2200" dirty="0"/>
              <a:t>Camp refused to admit camper with epilepsy who required emergency medication for seizures </a:t>
            </a:r>
          </a:p>
          <a:p>
            <a:pPr>
              <a:spcBef>
                <a:spcPts val="300"/>
              </a:spcBef>
              <a:defRPr/>
            </a:pPr>
            <a:r>
              <a:rPr lang="en-US" sz="2200" b="1" dirty="0"/>
              <a:t>Settlement: </a:t>
            </a:r>
            <a:r>
              <a:rPr lang="en-US" sz="2200" dirty="0"/>
              <a:t>Camp will train staff to administer </a:t>
            </a:r>
            <a:r>
              <a:rPr lang="en-US" sz="2200" dirty="0" err="1"/>
              <a:t>Diastat</a:t>
            </a:r>
            <a:endParaRPr lang="en-US" sz="2200" dirty="0"/>
          </a:p>
          <a:p>
            <a:pPr lvl="1">
              <a:spcBef>
                <a:spcPts val="300"/>
              </a:spcBef>
              <a:defRPr/>
            </a:pPr>
            <a:r>
              <a:rPr lang="en-US" sz="2000" dirty="0"/>
              <a:t>Adopt Seizure Emergency Action Plan and Physician’s Order for the administration of </a:t>
            </a:r>
            <a:r>
              <a:rPr lang="en-US" sz="2000" dirty="0" err="1"/>
              <a:t>Diastat</a:t>
            </a:r>
            <a:r>
              <a:rPr lang="en-US" sz="2000" dirty="0"/>
              <a:t> so that it has individual instructions </a:t>
            </a:r>
          </a:p>
          <a:p>
            <a:pPr lvl="1">
              <a:spcBef>
                <a:spcPts val="300"/>
              </a:spcBef>
              <a:defRPr/>
            </a:pPr>
            <a:r>
              <a:rPr lang="en-US" sz="2000" dirty="0"/>
              <a:t>Provide training to staff responsible for camper with epilepsy</a:t>
            </a:r>
          </a:p>
          <a:p>
            <a:pPr>
              <a:spcBef>
                <a:spcPts val="300"/>
              </a:spcBef>
              <a:defRPr/>
            </a:pPr>
            <a:r>
              <a:rPr lang="en-US" sz="2200" b="1" dirty="0"/>
              <a:t>DOJ: </a:t>
            </a:r>
            <a:r>
              <a:rPr lang="en-US" sz="2200" dirty="0"/>
              <a:t>“It is the United States’ position that it generally will be a reasonable modification by title III of the ADA for certain public accommodations, such as camps and child care service providers, to train laypersons to administer </a:t>
            </a:r>
            <a:r>
              <a:rPr lang="en-US" sz="2200" dirty="0" err="1"/>
              <a:t>Diastat</a:t>
            </a:r>
            <a:r>
              <a:rPr lang="en-US" sz="2200" dirty="0"/>
              <a:t>.” </a:t>
            </a:r>
          </a:p>
          <a:p>
            <a:pPr lvl="1" algn="ctr">
              <a:spcBef>
                <a:spcPts val="300"/>
              </a:spcBef>
              <a:buNone/>
              <a:defRPr/>
            </a:pPr>
            <a:r>
              <a:rPr lang="en-US" sz="2200" dirty="0">
                <a:solidFill>
                  <a:srgbClr val="0033CC"/>
                </a:solidFill>
              </a:rPr>
              <a:t>www.ada.gov/camp_bravo_sa.html </a:t>
            </a:r>
          </a:p>
          <a:p>
            <a:pPr>
              <a:spcBef>
                <a:spcPts val="400"/>
              </a:spcBef>
              <a:defRPr/>
            </a:pPr>
            <a:r>
              <a:rPr lang="en-US" sz="2000" dirty="0">
                <a:solidFill>
                  <a:srgbClr val="0033CC"/>
                </a:solidFill>
              </a:rPr>
              <a:t>But see, </a:t>
            </a:r>
            <a:r>
              <a:rPr lang="en-US" sz="2000" b="1" i="1" dirty="0">
                <a:solidFill>
                  <a:srgbClr val="0033CC"/>
                </a:solidFill>
              </a:rPr>
              <a:t>U.S. v. NISRA</a:t>
            </a:r>
            <a:r>
              <a:rPr lang="en-US" sz="2000" b="1" dirty="0">
                <a:solidFill>
                  <a:srgbClr val="0033CC"/>
                </a:solidFill>
              </a:rPr>
              <a:t>, </a:t>
            </a:r>
            <a:r>
              <a:rPr lang="en-US" sz="2000" dirty="0">
                <a:solidFill>
                  <a:srgbClr val="0033CC"/>
                </a:solidFill>
              </a:rPr>
              <a:t>168 F.Supp.3d 1082 (N.D. Ill. 2016)</a:t>
            </a:r>
          </a:p>
          <a:p>
            <a:pPr>
              <a:spcBef>
                <a:spcPts val="400"/>
              </a:spcBef>
              <a:defRPr/>
            </a:pPr>
            <a:endParaRPr lang="en-US" sz="2200" dirty="0"/>
          </a:p>
          <a:p>
            <a:pPr>
              <a:spcBef>
                <a:spcPts val="400"/>
              </a:spcBef>
              <a:buNone/>
              <a:defRPr/>
            </a:pPr>
            <a:endParaRPr lang="en-US" sz="2200" dirty="0"/>
          </a:p>
          <a:p>
            <a:pPr>
              <a:spcBef>
                <a:spcPts val="400"/>
              </a:spcBef>
              <a:buNone/>
              <a:defRPr/>
            </a:pPr>
            <a:endParaRPr lang="en-US" sz="2200" dirty="0"/>
          </a:p>
        </p:txBody>
      </p:sp>
      <p:sp>
        <p:nvSpPr>
          <p:cNvPr id="4" name="Slide Number Placeholder 3"/>
          <p:cNvSpPr>
            <a:spLocks noGrp="1"/>
          </p:cNvSpPr>
          <p:nvPr>
            <p:ph type="sldNum" sz="quarter" idx="10"/>
          </p:nvPr>
        </p:nvSpPr>
        <p:spPr/>
        <p:txBody>
          <a:bodyPr/>
          <a:lstStyle/>
          <a:p>
            <a:pPr>
              <a:defRPr/>
            </a:pPr>
            <a:fld id="{099CA277-900B-4BBC-B411-F4D9EA33DA48}" type="slidenum">
              <a:rPr lang="en-US" smtClean="0"/>
              <a:pPr>
                <a:defRPr/>
              </a:pPr>
              <a:t>57</a:t>
            </a:fld>
            <a:endParaRPr lang="en-US"/>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br>
              <a:rPr lang="en-US" dirty="0"/>
            </a:br>
            <a:r>
              <a:rPr lang="en-US" dirty="0" err="1">
                <a:solidFill>
                  <a:srgbClr val="0033CC"/>
                </a:solidFill>
              </a:rPr>
              <a:t>Opioid</a:t>
            </a:r>
            <a:r>
              <a:rPr lang="en-US" dirty="0">
                <a:solidFill>
                  <a:srgbClr val="0033CC"/>
                </a:solidFill>
              </a:rPr>
              <a:t> use</a:t>
            </a:r>
          </a:p>
        </p:txBody>
      </p:sp>
      <p:sp>
        <p:nvSpPr>
          <p:cNvPr id="49155" name="Content Placeholder 2"/>
          <p:cNvSpPr>
            <a:spLocks noGrp="1"/>
          </p:cNvSpPr>
          <p:nvPr>
            <p:ph idx="1"/>
          </p:nvPr>
        </p:nvSpPr>
        <p:spPr>
          <a:xfrm>
            <a:off x="914400" y="2971800"/>
            <a:ext cx="8001000" cy="3505200"/>
          </a:xfrm>
        </p:spPr>
        <p:txBody>
          <a:bodyPr/>
          <a:lstStyle/>
          <a:p>
            <a:pPr algn="ctr">
              <a:spcBef>
                <a:spcPct val="0"/>
              </a:spcBef>
              <a:buFontTx/>
              <a:buNone/>
            </a:pPr>
            <a:r>
              <a:rPr lang="en-US" sz="2600" b="1" i="1" dirty="0">
                <a:solidFill>
                  <a:srgbClr val="0033CC"/>
                </a:solidFill>
              </a:rPr>
              <a:t>DOJ Agreement with Selma Medical Associates</a:t>
            </a:r>
          </a:p>
          <a:p>
            <a:pPr algn="ctr">
              <a:spcBef>
                <a:spcPct val="0"/>
              </a:spcBef>
              <a:buFontTx/>
              <a:buNone/>
            </a:pPr>
            <a:r>
              <a:rPr lang="en-US" sz="2000" dirty="0">
                <a:solidFill>
                  <a:srgbClr val="0033CC"/>
                </a:solidFill>
              </a:rPr>
              <a:t>www.ada.gov/selma_medical_sa.html </a:t>
            </a:r>
          </a:p>
          <a:p>
            <a:pPr marL="342900" lvl="1" indent="-342900">
              <a:spcBef>
                <a:spcPts val="200"/>
              </a:spcBef>
              <a:buSzTx/>
              <a:buFontTx/>
              <a:buChar char="•"/>
            </a:pPr>
            <a:r>
              <a:rPr lang="en-US" sz="2000" dirty="0"/>
              <a:t>Complainant uses </a:t>
            </a:r>
            <a:r>
              <a:rPr lang="en-US" sz="2000" dirty="0" err="1"/>
              <a:t>Soboxone</a:t>
            </a:r>
            <a:r>
              <a:rPr lang="en-US" sz="2000" dirty="0"/>
              <a:t> to treat </a:t>
            </a:r>
            <a:r>
              <a:rPr lang="en-US" sz="2000" dirty="0" err="1"/>
              <a:t>opioid</a:t>
            </a:r>
            <a:r>
              <a:rPr lang="en-US" sz="2000" dirty="0"/>
              <a:t> use disorder (OUD)</a:t>
            </a:r>
          </a:p>
          <a:p>
            <a:pPr marL="342900" lvl="1" indent="-342900">
              <a:spcBef>
                <a:spcPts val="200"/>
              </a:spcBef>
              <a:buSzTx/>
              <a:buFontTx/>
              <a:buChar char="•"/>
            </a:pPr>
            <a:r>
              <a:rPr lang="en-US" sz="2000" dirty="0"/>
              <a:t>Tried to schedule an appointment at this family practice</a:t>
            </a:r>
          </a:p>
          <a:p>
            <a:pPr marL="342900" lvl="1" indent="-342900">
              <a:spcBef>
                <a:spcPts val="200"/>
              </a:spcBef>
              <a:buSzTx/>
              <a:buFontTx/>
              <a:buChar char="•"/>
            </a:pPr>
            <a:r>
              <a:rPr lang="en-US" sz="2000" dirty="0"/>
              <a:t>Selma Medical turned him away due to </a:t>
            </a:r>
            <a:r>
              <a:rPr lang="en-US" sz="2000" dirty="0" err="1"/>
              <a:t>Suboxone</a:t>
            </a:r>
            <a:r>
              <a:rPr lang="en-US" sz="2000" dirty="0"/>
              <a:t> use; informed complainant that this was per policy</a:t>
            </a:r>
          </a:p>
          <a:p>
            <a:pPr marL="342900" lvl="1" indent="-342900">
              <a:spcBef>
                <a:spcPts val="200"/>
              </a:spcBef>
              <a:buSzTx/>
              <a:buFontTx/>
              <a:buChar char="•"/>
            </a:pPr>
            <a:r>
              <a:rPr lang="en-US" sz="2000" b="1" dirty="0"/>
              <a:t>DOJ conclusions: </a:t>
            </a:r>
          </a:p>
          <a:p>
            <a:pPr marL="742950" lvl="2" indent="-342900">
              <a:spcBef>
                <a:spcPts val="200"/>
              </a:spcBef>
              <a:buFontTx/>
              <a:buChar char="•"/>
            </a:pPr>
            <a:r>
              <a:rPr lang="en-US" sz="2000" dirty="0"/>
              <a:t>Complainant is a person with a disability because he has OUD</a:t>
            </a:r>
          </a:p>
          <a:p>
            <a:pPr marL="742950" lvl="2" indent="-342900">
              <a:spcBef>
                <a:spcPts val="200"/>
              </a:spcBef>
              <a:buFontTx/>
              <a:buChar char="•"/>
            </a:pPr>
            <a:r>
              <a:rPr lang="en-US" sz="2000" dirty="0"/>
              <a:t>Discriminated against solely due to use of </a:t>
            </a:r>
            <a:r>
              <a:rPr lang="en-US" sz="2000" dirty="0" err="1"/>
              <a:t>Suboxone</a:t>
            </a:r>
            <a:endParaRPr lang="en-US" sz="2000" dirty="0"/>
          </a:p>
          <a:p>
            <a:pPr marL="742950" lvl="2" indent="-342900">
              <a:spcBef>
                <a:spcPts val="200"/>
              </a:spcBef>
              <a:buFontTx/>
              <a:buChar char="•"/>
            </a:pPr>
            <a:r>
              <a:rPr lang="en-US" sz="2000" dirty="0"/>
              <a:t>Policy imposed eligibility criteria; no policy modifications</a:t>
            </a:r>
          </a:p>
          <a:p>
            <a:pPr marL="342900" lvl="1" indent="-342900">
              <a:spcBef>
                <a:spcPts val="200"/>
              </a:spcBef>
              <a:buSzTx/>
              <a:buFontTx/>
              <a:buChar char="•"/>
            </a:pPr>
            <a:r>
              <a:rPr lang="en-US" sz="2000" b="1" dirty="0"/>
              <a:t>Settlement (Dec. 2018)</a:t>
            </a:r>
          </a:p>
          <a:p>
            <a:pPr marL="742950" lvl="2" indent="-342900">
              <a:spcBef>
                <a:spcPts val="200"/>
              </a:spcBef>
              <a:buFontTx/>
              <a:buChar char="•"/>
            </a:pPr>
            <a:r>
              <a:rPr lang="en-US" sz="2000" dirty="0"/>
              <a:t>$30,000 damages; $10,000 civil penalty</a:t>
            </a:r>
          </a:p>
          <a:p>
            <a:pPr marL="742950" lvl="2" indent="-342900">
              <a:spcBef>
                <a:spcPts val="200"/>
              </a:spcBef>
              <a:buFontTx/>
              <a:buChar char="•"/>
            </a:pPr>
            <a:r>
              <a:rPr lang="en-US" sz="2000" dirty="0"/>
              <a:t>Revise policy; publicize on website, in reception, to employees</a:t>
            </a:r>
          </a:p>
          <a:p>
            <a:pPr marL="742950" lvl="2" indent="-342900">
              <a:spcBef>
                <a:spcPts val="200"/>
              </a:spcBef>
              <a:buFontTx/>
              <a:buChar char="•"/>
            </a:pPr>
            <a:r>
              <a:rPr lang="en-US" sz="2000" dirty="0"/>
              <a:t>Train its managers and employees who interact with patients </a:t>
            </a:r>
          </a:p>
          <a:p>
            <a:pPr marL="742950" lvl="2" indent="-342900">
              <a:spcBef>
                <a:spcPts val="200"/>
              </a:spcBef>
              <a:buSzPct val="50000"/>
              <a:buFont typeface="Wingdings" pitchFamily="2" charset="2"/>
              <a:buNone/>
            </a:pPr>
            <a:r>
              <a:rPr lang="en-US" sz="500" dirty="0"/>
              <a:t> </a:t>
            </a:r>
          </a:p>
          <a:p>
            <a:pPr marL="742950" lvl="2" indent="-342900">
              <a:spcBef>
                <a:spcPts val="200"/>
              </a:spcBef>
              <a:buSzPct val="50000"/>
              <a:buFont typeface="Wingdings" pitchFamily="2" charset="2"/>
              <a:buNone/>
            </a:pPr>
            <a:endParaRPr lang="en-US" sz="2000" dirty="0"/>
          </a:p>
        </p:txBody>
      </p:sp>
      <p:sp>
        <p:nvSpPr>
          <p:cNvPr id="4" name="Slide Number Placeholder 3"/>
          <p:cNvSpPr>
            <a:spLocks noGrp="1"/>
          </p:cNvSpPr>
          <p:nvPr>
            <p:ph type="sldNum" sz="quarter" idx="10"/>
          </p:nvPr>
        </p:nvSpPr>
        <p:spPr/>
        <p:txBody>
          <a:bodyPr/>
          <a:lstStyle/>
          <a:p>
            <a:pPr>
              <a:defRPr/>
            </a:pPr>
            <a:fld id="{38F7B49A-B5E8-4314-B6AF-5BFD1B1C0147}" type="slidenum">
              <a:rPr lang="en-US" smtClean="0"/>
              <a:pPr>
                <a:defRPr/>
              </a:pPr>
              <a:t>58</a:t>
            </a:fld>
            <a:endParaRPr lang="en-US"/>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Title 1"/>
          <p:cNvSpPr>
            <a:spLocks noGrp="1"/>
          </p:cNvSpPr>
          <p:nvPr>
            <p:ph type="ctrTitle"/>
          </p:nvPr>
        </p:nvSpPr>
        <p:spPr>
          <a:xfrm>
            <a:off x="1219200" y="1295400"/>
            <a:ext cx="7467600" cy="1184275"/>
          </a:xfrm>
          <a:solidFill>
            <a:schemeClr val="bg1"/>
          </a:solidFill>
        </p:spPr>
        <p:txBody>
          <a:bodyPr/>
          <a:lstStyle/>
          <a:p>
            <a:r>
              <a:rPr lang="en-US" altLang="en-US" sz="5000" dirty="0">
                <a:solidFill>
                  <a:srgbClr val="0033CC"/>
                </a:solidFill>
              </a:rPr>
              <a:t>QUESTIONS?</a:t>
            </a:r>
          </a:p>
        </p:txBody>
      </p:sp>
      <p:sp>
        <p:nvSpPr>
          <p:cNvPr id="82948" name="Subtitle 2"/>
          <p:cNvSpPr txBox="1">
            <a:spLocks/>
          </p:cNvSpPr>
          <p:nvPr/>
        </p:nvSpPr>
        <p:spPr bwMode="auto">
          <a:xfrm>
            <a:off x="228600" y="4267200"/>
            <a:ext cx="3657600" cy="2362200"/>
          </a:xfrm>
          <a:prstGeom prst="rect">
            <a:avLst/>
          </a:prstGeom>
          <a:noFill/>
          <a:ln w="9525">
            <a:noFill/>
            <a:miter lim="800000"/>
            <a:headEnd/>
            <a:tailEnd/>
          </a:ln>
        </p:spPr>
        <p:txBody>
          <a:bodyPr lIns="68580" tIns="34290" rIns="68580" bIns="34290"/>
          <a:lstStyle/>
          <a:p>
            <a:endParaRPr lang="en-US" sz="1600" dirty="0">
              <a:solidFill>
                <a:srgbClr val="000000"/>
              </a:solidFill>
              <a:latin typeface="Calibri" pitchFamily="34" charset="0"/>
              <a:ea typeface="Verdana" pitchFamily="34" charset="0"/>
              <a:cs typeface="Verdana" pitchFamily="34" charset="0"/>
              <a:sym typeface="Arial" charset="0"/>
            </a:endParaRPr>
          </a:p>
          <a:p>
            <a:pPr>
              <a:spcBef>
                <a:spcPct val="20000"/>
              </a:spcBef>
            </a:pPr>
            <a:endParaRPr lang="en-US" sz="1600" dirty="0">
              <a:solidFill>
                <a:srgbClr val="000000"/>
              </a:solidFill>
              <a:latin typeface="Calibri" pitchFamily="34" charset="0"/>
              <a:ea typeface="Verdana" pitchFamily="34" charset="0"/>
              <a:cs typeface="Verdana" pitchFamily="34" charset="0"/>
              <a:sym typeface="Arial" charset="0"/>
            </a:endParaRPr>
          </a:p>
        </p:txBody>
      </p:sp>
      <p:sp>
        <p:nvSpPr>
          <p:cNvPr id="4098" name="Slide Number Placeholder 1"/>
          <p:cNvSpPr>
            <a:spLocks noGrp="1"/>
          </p:cNvSpPr>
          <p:nvPr>
            <p:ph type="sldNum" sz="quarter" idx="12"/>
          </p:nvPr>
        </p:nvSpPr>
        <p:spPr>
          <a:xfrm>
            <a:off x="8518525" y="6162675"/>
            <a:ext cx="320675" cy="476250"/>
          </a:xfrm>
        </p:spPr>
        <p:txBody>
          <a:bodyPr/>
          <a:lstStyle/>
          <a:p>
            <a:pPr>
              <a:defRPr/>
            </a:pPr>
            <a:fld id="{76D1CD49-74AD-4594-94D8-0ADD02149EDA}" type="slidenum">
              <a:rPr lang="en-US" altLang="en-US" sz="1600" smtClean="0"/>
              <a:pPr>
                <a:defRPr/>
              </a:pPr>
              <a:t>59</a:t>
            </a:fld>
            <a:endParaRPr lang="en-US" altLang="en-US"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162800" cy="838200"/>
          </a:xfrm>
        </p:spPr>
        <p:txBody>
          <a:bodyPr/>
          <a:lstStyle/>
          <a:p>
            <a:r>
              <a:rPr lang="en-US" altLang="en-US" sz="3200" dirty="0">
                <a:solidFill>
                  <a:srgbClr val="0033CC"/>
                </a:solidFill>
              </a:rPr>
              <a:t>ADA v. Rehab Act</a:t>
            </a:r>
          </a:p>
        </p:txBody>
      </p:sp>
      <p:sp>
        <p:nvSpPr>
          <p:cNvPr id="5123" name="Content Placeholder 3"/>
          <p:cNvSpPr>
            <a:spLocks noGrp="1"/>
          </p:cNvSpPr>
          <p:nvPr>
            <p:ph idx="1"/>
          </p:nvPr>
        </p:nvSpPr>
        <p:spPr>
          <a:xfrm>
            <a:off x="838200" y="2819400"/>
            <a:ext cx="8305800" cy="3733800"/>
          </a:xfrm>
        </p:spPr>
        <p:txBody>
          <a:bodyPr/>
          <a:lstStyle/>
          <a:p>
            <a:r>
              <a:rPr lang="en-US" sz="2400" b="1" dirty="0"/>
              <a:t>General Rule: </a:t>
            </a:r>
            <a:r>
              <a:rPr lang="en-US" sz="2400" dirty="0"/>
              <a:t>What is prohibited by Titles II or III of the ADA is also prohibited by the Section 504</a:t>
            </a:r>
          </a:p>
          <a:p>
            <a:r>
              <a:rPr lang="en-US" sz="2400" b="1" dirty="0"/>
              <a:t>Differences:</a:t>
            </a:r>
            <a:r>
              <a:rPr lang="en-US" sz="2400" dirty="0"/>
              <a:t> </a:t>
            </a:r>
          </a:p>
          <a:p>
            <a:pPr lvl="1"/>
            <a:r>
              <a:rPr lang="en-US" sz="2000" b="1" dirty="0"/>
              <a:t>Regulations: </a:t>
            </a:r>
            <a:r>
              <a:rPr lang="en-US" sz="2000" dirty="0"/>
              <a:t>HHS issues regulations for Section 504, but DOJ issues regulations for Titles II and III of the ADA</a:t>
            </a:r>
          </a:p>
          <a:p>
            <a:pPr lvl="1"/>
            <a:r>
              <a:rPr lang="en-US" sz="2000" b="1" dirty="0"/>
              <a:t>Compensatory Damages:</a:t>
            </a:r>
          </a:p>
          <a:p>
            <a:pPr lvl="2"/>
            <a:r>
              <a:rPr lang="en-US" sz="2000" dirty="0"/>
              <a:t>Section 504 - compensatory damages available because healthcare provider waived defense of sovereign immunity when it accepted the federal funds. </a:t>
            </a:r>
          </a:p>
          <a:p>
            <a:pPr lvl="2"/>
            <a:r>
              <a:rPr lang="en-US" sz="2000" dirty="0"/>
              <a:t>Title III of the ADA – no compensatory damages permitted in statute</a:t>
            </a:r>
          </a:p>
          <a:p>
            <a:pPr lvl="2"/>
            <a:r>
              <a:rPr lang="en-US" sz="2000" dirty="0"/>
              <a:t>Title II of the ADA -  compensatory damages statutorily permitted, and recoverable for intentional discrimination</a:t>
            </a:r>
            <a:endParaRPr lang="en-US" altLang="en-US" dirty="0"/>
          </a:p>
          <a:p>
            <a:endParaRPr lang="en-US" altLang="en-US" dirty="0"/>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162800" cy="838200"/>
          </a:xfrm>
        </p:spPr>
        <p:txBody>
          <a:bodyPr/>
          <a:lstStyle/>
          <a:p>
            <a:r>
              <a:rPr lang="en-US" altLang="en-US" sz="3200" dirty="0">
                <a:solidFill>
                  <a:srgbClr val="0033CC"/>
                </a:solidFill>
              </a:rPr>
              <a:t>Are Religious Healthcare Providers Subject to the ADA or Rehab Act?</a:t>
            </a:r>
          </a:p>
        </p:txBody>
      </p:sp>
      <p:sp>
        <p:nvSpPr>
          <p:cNvPr id="5123" name="Content Placeholder 3"/>
          <p:cNvSpPr>
            <a:spLocks noGrp="1"/>
          </p:cNvSpPr>
          <p:nvPr>
            <p:ph idx="1"/>
          </p:nvPr>
        </p:nvSpPr>
        <p:spPr>
          <a:xfrm>
            <a:off x="838200" y="2971800"/>
            <a:ext cx="8305800" cy="3733800"/>
          </a:xfrm>
        </p:spPr>
        <p:txBody>
          <a:bodyPr/>
          <a:lstStyle/>
          <a:p>
            <a:pPr algn="ctr">
              <a:buNone/>
            </a:pPr>
            <a:r>
              <a:rPr lang="en-US" sz="2400" b="1" i="1" dirty="0">
                <a:solidFill>
                  <a:srgbClr val="0033CC"/>
                </a:solidFill>
              </a:rPr>
              <a:t>Reed v. Columbia St. Mary’s Hospital</a:t>
            </a:r>
            <a:r>
              <a:rPr lang="en-US" sz="2400" b="1" dirty="0">
                <a:solidFill>
                  <a:srgbClr val="0033CC"/>
                </a:solidFill>
              </a:rPr>
              <a:t>, </a:t>
            </a:r>
          </a:p>
          <a:p>
            <a:pPr algn="ctr">
              <a:buNone/>
            </a:pPr>
            <a:r>
              <a:rPr lang="en-US" sz="2000" b="1" dirty="0">
                <a:solidFill>
                  <a:srgbClr val="0033CC"/>
                </a:solidFill>
              </a:rPr>
              <a:t>915 F.3d 473 (7th Cir. 2019) </a:t>
            </a:r>
          </a:p>
          <a:p>
            <a:r>
              <a:rPr lang="en-US" sz="2400" b="1" dirty="0"/>
              <a:t>Background: </a:t>
            </a:r>
            <a:r>
              <a:rPr lang="en-US" sz="2400" dirty="0"/>
              <a:t>Patient with </a:t>
            </a:r>
            <a:r>
              <a:rPr lang="en-US" sz="2400" dirty="0" err="1"/>
              <a:t>tardive</a:t>
            </a:r>
            <a:r>
              <a:rPr lang="en-US" sz="2400" dirty="0"/>
              <a:t> </a:t>
            </a:r>
            <a:r>
              <a:rPr lang="en-US" sz="2400" dirty="0" err="1"/>
              <a:t>dyskenesia</a:t>
            </a:r>
            <a:r>
              <a:rPr lang="en-US" sz="2400" dirty="0"/>
              <a:t> filed Title III suit alleging hospital  deliberately withheld from her the device she used to speak and put her in a “seclusion” room as punishment</a:t>
            </a:r>
          </a:p>
          <a:p>
            <a:r>
              <a:rPr lang="en-US" sz="2400" b="1" dirty="0"/>
              <a:t>Hospital: </a:t>
            </a:r>
            <a:r>
              <a:rPr lang="en-US" sz="2400" dirty="0"/>
              <a:t>Covered by ADA’s religious exemption</a:t>
            </a:r>
          </a:p>
          <a:p>
            <a:r>
              <a:rPr lang="en-US" sz="2400" b="1" dirty="0"/>
              <a:t>7</a:t>
            </a:r>
            <a:r>
              <a:rPr lang="en-US" sz="2400" b="1" baseline="30000" dirty="0"/>
              <a:t>th</a:t>
            </a:r>
            <a:r>
              <a:rPr lang="en-US" sz="2400" b="1" dirty="0"/>
              <a:t> Circuit: </a:t>
            </a:r>
            <a:r>
              <a:rPr lang="en-US" sz="2400" dirty="0"/>
              <a:t>Religious exemption is an affirmative defense and hospital waived that defense by not raising it in its Answer </a:t>
            </a:r>
          </a:p>
          <a:p>
            <a:endParaRPr lang="en-US" altLang="en-US" dirty="0"/>
          </a:p>
          <a:p>
            <a:endParaRPr lang="en-US" altLang="en-US" dirty="0"/>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762000" y="1066800"/>
            <a:ext cx="7162800" cy="838200"/>
          </a:xfrm>
        </p:spPr>
        <p:txBody>
          <a:bodyPr/>
          <a:lstStyle/>
          <a:p>
            <a:r>
              <a:rPr lang="en-US" altLang="en-US" sz="3200" dirty="0">
                <a:solidFill>
                  <a:srgbClr val="0033CC"/>
                </a:solidFill>
              </a:rPr>
              <a:t>Are Religious Healthcare Providers Subject to the ADA or Rehab Act?</a:t>
            </a:r>
          </a:p>
        </p:txBody>
      </p:sp>
      <p:sp>
        <p:nvSpPr>
          <p:cNvPr id="5123" name="Content Placeholder 3"/>
          <p:cNvSpPr>
            <a:spLocks noGrp="1"/>
          </p:cNvSpPr>
          <p:nvPr>
            <p:ph idx="1"/>
          </p:nvPr>
        </p:nvSpPr>
        <p:spPr>
          <a:xfrm>
            <a:off x="838200" y="2667000"/>
            <a:ext cx="8305800" cy="3733800"/>
          </a:xfrm>
        </p:spPr>
        <p:txBody>
          <a:bodyPr/>
          <a:lstStyle/>
          <a:p>
            <a:r>
              <a:rPr lang="en-US" sz="2400" b="1" i="1" dirty="0">
                <a:solidFill>
                  <a:srgbClr val="0033CC"/>
                </a:solidFill>
              </a:rPr>
              <a:t>But see Cole v. Saint Francis Medical Center</a:t>
            </a:r>
            <a:r>
              <a:rPr lang="en-US" sz="2400" b="1" dirty="0">
                <a:solidFill>
                  <a:srgbClr val="0033CC"/>
                </a:solidFill>
              </a:rPr>
              <a:t>, 2016 WL 7474988 (E.D. Mo. Dec. 29, 2016)</a:t>
            </a:r>
            <a:r>
              <a:rPr lang="en-US" sz="2400" b="1" i="1" dirty="0">
                <a:solidFill>
                  <a:srgbClr val="0033CC"/>
                </a:solidFill>
              </a:rPr>
              <a:t> </a:t>
            </a:r>
            <a:r>
              <a:rPr lang="en-US" sz="2400" dirty="0">
                <a:solidFill>
                  <a:srgbClr val="0033CC"/>
                </a:solidFill>
              </a:rPr>
              <a:t>- </a:t>
            </a:r>
            <a:r>
              <a:rPr lang="en-US" sz="2400" dirty="0"/>
              <a:t>religious exemption properly raised and hospital was under jurisdiction of the Bishop of the Roman Catholic Dioceses, not ADA</a:t>
            </a:r>
          </a:p>
          <a:p>
            <a:r>
              <a:rPr lang="en-US" sz="2400" b="1" dirty="0"/>
              <a:t>Remember</a:t>
            </a:r>
            <a:r>
              <a:rPr lang="en-US" sz="2400" dirty="0"/>
              <a:t> – Even if religious exemption applies, healthcare provider may be liable under Rehab Act if entity receives federal funding</a:t>
            </a:r>
          </a:p>
          <a:p>
            <a:endParaRPr lang="en-US" altLang="en-US" dirty="0"/>
          </a:p>
          <a:p>
            <a:endParaRPr lang="en-US" altLang="en-US" dirty="0"/>
          </a:p>
        </p:txBody>
      </p:sp>
      <p:sp>
        <p:nvSpPr>
          <p:cNvPr id="33796" name="Slide Number Placeholder 1"/>
          <p:cNvSpPr>
            <a:spLocks noGrp="1"/>
          </p:cNvSpPr>
          <p:nvPr>
            <p:ph type="sldNum" sz="quarter" idx="10"/>
          </p:nvPr>
        </p:nvSpPr>
        <p:spPr/>
        <p:txBody>
          <a:bodyPr/>
          <a:lstStyle/>
          <a:p>
            <a:pPr>
              <a:defRPr/>
            </a:pPr>
            <a:fld id="{FDCCD1A7-375E-4819-B547-538AC1740EF9}" type="slidenum">
              <a:rPr lang="en-US" altLang="en-US"/>
              <a:pPr>
                <a:defRPr/>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219200" y="1447800"/>
            <a:ext cx="7467600" cy="1184275"/>
          </a:xfrm>
          <a:solidFill>
            <a:schemeClr val="bg1"/>
          </a:solidFill>
        </p:spPr>
        <p:txBody>
          <a:bodyPr/>
          <a:lstStyle/>
          <a:p>
            <a:r>
              <a:rPr lang="en-US" altLang="en-US" sz="4000" dirty="0">
                <a:solidFill>
                  <a:srgbClr val="0033CC"/>
                </a:solidFill>
              </a:rPr>
              <a:t>Is Facility a Healthcare Provider?</a:t>
            </a:r>
          </a:p>
        </p:txBody>
      </p:sp>
      <p:sp>
        <p:nvSpPr>
          <p:cNvPr id="4098" name="Slide Number Placeholder 1"/>
          <p:cNvSpPr>
            <a:spLocks noGrp="1"/>
          </p:cNvSpPr>
          <p:nvPr>
            <p:ph type="sldNum" sz="quarter" idx="12"/>
          </p:nvPr>
        </p:nvSpPr>
        <p:spPr>
          <a:xfrm>
            <a:off x="8518525" y="6162675"/>
            <a:ext cx="320675" cy="476250"/>
          </a:xfrm>
        </p:spPr>
        <p:txBody>
          <a:bodyPr/>
          <a:lstStyle/>
          <a:p>
            <a:pPr>
              <a:defRPr/>
            </a:pPr>
            <a:fld id="{24FEC839-8D85-483E-B0B9-D579F7B02C0E}" type="slidenum">
              <a:rPr lang="en-US" altLang="en-US" sz="1600" smtClean="0"/>
              <a:pPr>
                <a:defRPr/>
              </a:pPr>
              <a:t>9</a:t>
            </a:fld>
            <a:endParaRPr lang="en-US" altLang="en-US" sz="1600"/>
          </a:p>
        </p:txBody>
      </p:sp>
    </p:spTree>
  </p:cSld>
  <p:clrMapOvr>
    <a:masterClrMapping/>
  </p:clrMapOvr>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Webdings" pitchFamily="18" charset="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Webdings" pitchFamily="18" charset="2"/>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30787</TotalTime>
  <Words>5625</Words>
  <Application>Microsoft Office PowerPoint</Application>
  <PresentationFormat>On-screen Show (4:3)</PresentationFormat>
  <Paragraphs>535</Paragraphs>
  <Slides>59</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59</vt:i4>
      </vt:variant>
    </vt:vector>
  </HeadingPairs>
  <TitlesOfParts>
    <vt:vector size="66" baseType="lpstr">
      <vt:lpstr>Arial</vt:lpstr>
      <vt:lpstr>Calibri</vt:lpstr>
      <vt:lpstr>Times</vt:lpstr>
      <vt:lpstr>Times New Roman</vt:lpstr>
      <vt:lpstr>Webdings</vt:lpstr>
      <vt:lpstr>Wingdings</vt:lpstr>
      <vt:lpstr>Capsules</vt:lpstr>
      <vt:lpstr>Access to Healthcare and the ADA – A Review of the Case Law</vt:lpstr>
      <vt:lpstr>Outline of today’s presentation</vt:lpstr>
      <vt:lpstr>Info related to ADA issues   arising for healthcare workers </vt:lpstr>
      <vt:lpstr>Which Law Applies?  Titles II, III or Rehab Act? </vt:lpstr>
      <vt:lpstr>Which law applies?  Titles II, III or Rehab Act?</vt:lpstr>
      <vt:lpstr>ADA v. Rehab Act</vt:lpstr>
      <vt:lpstr>Are Religious Healthcare Providers Subject to the ADA or Rehab Act?</vt:lpstr>
      <vt:lpstr>Are Religious Healthcare Providers Subject to the ADA or Rehab Act?</vt:lpstr>
      <vt:lpstr>Is Facility a Healthcare Provider?</vt:lpstr>
      <vt:lpstr>Is facility a place of public accommodation under Title III?</vt:lpstr>
      <vt:lpstr>ADA Coverage for Healthcare Providers</vt:lpstr>
      <vt:lpstr>Legal standing to bring ADA suit against healthcare providers</vt:lpstr>
      <vt:lpstr>Standing to sue – allegation of future harm</vt:lpstr>
      <vt:lpstr>Legal standing found in case against healthcare providers</vt:lpstr>
      <vt:lpstr>Legal standing not found in case against healthcare provider</vt:lpstr>
      <vt:lpstr>DOJ Efforts to Enforce Access to Healthcare</vt:lpstr>
      <vt:lpstr>DOJ – Barrier-Free Healthcare Initiative</vt:lpstr>
      <vt:lpstr>DOJ – Barrier-Free Healthcare Initiative</vt:lpstr>
      <vt:lpstr>ADA and Effective Communication in the Healthcare Setting</vt:lpstr>
      <vt:lpstr>In-person American Sign Language interpreters</vt:lpstr>
      <vt:lpstr>In-person American Sign Language interpreters</vt:lpstr>
      <vt:lpstr>Case finding interpreter not required</vt:lpstr>
      <vt:lpstr>Access to healthcare: ASL interpreter access – Title II</vt:lpstr>
      <vt:lpstr>Effective communication in healthcare not limited to deaf patients</vt:lpstr>
      <vt:lpstr>VRI vs. In-person interpreters</vt:lpstr>
      <vt:lpstr>VRI vs. In-person interpreters</vt:lpstr>
      <vt:lpstr>VRI vs. In-person interpreters</vt:lpstr>
      <vt:lpstr>VRI vs. In-person interpreters</vt:lpstr>
      <vt:lpstr>Video Remote Interpreting (VRI)</vt:lpstr>
      <vt:lpstr>Coverage of companions</vt:lpstr>
      <vt:lpstr>Coverage of companions</vt:lpstr>
      <vt:lpstr>Companions v. association discrimination</vt:lpstr>
      <vt:lpstr>DOJ regulations on family member interpreting</vt:lpstr>
      <vt:lpstr>“Talking” prescription containers</vt:lpstr>
      <vt:lpstr>Access to healthcare: alternative formats</vt:lpstr>
      <vt:lpstr>Effective communication – digital information</vt:lpstr>
      <vt:lpstr>Digital health information -  recent cases filed</vt:lpstr>
      <vt:lpstr>Access to Healthcare for People Living with HIV/AIDS</vt:lpstr>
      <vt:lpstr>Direct threat and HIV – Supreme Court sets standard</vt:lpstr>
      <vt:lpstr>HIV discrimination in healthcare still prevalent</vt:lpstr>
      <vt:lpstr>HIV discrimination in healthcare still prevalent</vt:lpstr>
      <vt:lpstr>Links to additional DOJ agreements related to HIV and healthcare</vt:lpstr>
      <vt:lpstr>Access to Healthcare for People with Service Animals</vt:lpstr>
      <vt:lpstr>ADA and service animals in the healthcare context</vt:lpstr>
      <vt:lpstr>ADA and service animals in the healthcare context - litigation</vt:lpstr>
      <vt:lpstr>ADA and service animals in the healthcare context - litigation</vt:lpstr>
      <vt:lpstr>ADA and service animals in the healthcare context - ambulances</vt:lpstr>
      <vt:lpstr>Service animals – companions and mootness</vt:lpstr>
      <vt:lpstr>Accessible Medical Facilities and Equipment</vt:lpstr>
      <vt:lpstr>Federal guidance on accessible medical facilities and equipment</vt:lpstr>
      <vt:lpstr>DOJ settlements on accessible healthcare facilities and equipment</vt:lpstr>
      <vt:lpstr>Accessible medical facilities and equipment through structured negotiations and private settlements </vt:lpstr>
      <vt:lpstr>ADA litigation focusing on accessible facilities and equipment</vt:lpstr>
      <vt:lpstr>Administration or Use of Medication</vt:lpstr>
      <vt:lpstr>Administration of medication</vt:lpstr>
      <vt:lpstr>Administration of medication</vt:lpstr>
      <vt:lpstr>Administration of medication</vt:lpstr>
      <vt:lpstr> Opioid use</vt:lpstr>
      <vt:lpstr>QUESTIONS?</vt:lpstr>
    </vt:vector>
  </TitlesOfParts>
  <Company>WPG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 Fitzgerald</dc:creator>
  <cp:lastModifiedBy>Gabriel Navarrette</cp:lastModifiedBy>
  <cp:revision>2585</cp:revision>
  <dcterms:created xsi:type="dcterms:W3CDTF">2004-11-04T17:47:41Z</dcterms:created>
  <dcterms:modified xsi:type="dcterms:W3CDTF">2019-09-25T22:01:16Z</dcterms:modified>
</cp:coreProperties>
</file>